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63" r:id="rId4"/>
    <p:sldId id="262" r:id="rId5"/>
    <p:sldId id="259" r:id="rId6"/>
    <p:sldId id="260" r:id="rId7"/>
    <p:sldId id="268" r:id="rId8"/>
    <p:sldId id="272" r:id="rId9"/>
    <p:sldId id="269" r:id="rId10"/>
    <p:sldId id="270" r:id="rId11"/>
    <p:sldId id="267" r:id="rId12"/>
    <p:sldId id="261" r:id="rId13"/>
    <p:sldId id="266" r:id="rId14"/>
    <p:sldId id="271" r:id="rId15"/>
    <p:sldId id="264" r:id="rId16"/>
    <p:sldId id="265" r:id="rId17"/>
    <p:sldId id="273" r:id="rId18"/>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973" autoAdjust="0"/>
    <p:restoredTop sz="94660"/>
  </p:normalViewPr>
  <p:slideViewPr>
    <p:cSldViewPr snapToGrid="0">
      <p:cViewPr varScale="1">
        <p:scale>
          <a:sx n="71" d="100"/>
          <a:sy n="71" d="100"/>
        </p:scale>
        <p:origin x="4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249CE0-5CED-48D2-8A77-5AB1B072AF88}" type="doc">
      <dgm:prSet loTypeId="urn:microsoft.com/office/officeart/2005/8/layout/cycle4" loCatId="cycle" qsTypeId="urn:microsoft.com/office/officeart/2005/8/quickstyle/simple5" qsCatId="simple" csTypeId="urn:microsoft.com/office/officeart/2005/8/colors/colorful1" csCatId="colorful" phldr="1"/>
      <dgm:spPr/>
      <dgm:t>
        <a:bodyPr/>
        <a:lstStyle/>
        <a:p>
          <a:pPr rtl="1"/>
          <a:endParaRPr lang="he-IL"/>
        </a:p>
      </dgm:t>
    </dgm:pt>
    <dgm:pt modelId="{BFF01E10-36AA-43D6-AF9E-C38699D0CA53}">
      <dgm:prSet phldrT="[Text]"/>
      <dgm:spPr/>
      <dgm:t>
        <a:bodyPr/>
        <a:lstStyle/>
        <a:p>
          <a:pPr rtl="1"/>
          <a:r>
            <a:rPr lang="he-IL" dirty="0" smtClean="0"/>
            <a:t>לקבל מידע</a:t>
          </a:r>
          <a:endParaRPr lang="he-IL" dirty="0"/>
        </a:p>
      </dgm:t>
    </dgm:pt>
    <dgm:pt modelId="{64B62628-2BE6-4BB1-A7C9-5CC7FE2541B3}" type="parTrans" cxnId="{47B956C9-2D97-47FD-AAFA-8B655F003278}">
      <dgm:prSet/>
      <dgm:spPr/>
      <dgm:t>
        <a:bodyPr/>
        <a:lstStyle/>
        <a:p>
          <a:pPr rtl="1"/>
          <a:endParaRPr lang="he-IL"/>
        </a:p>
      </dgm:t>
    </dgm:pt>
    <dgm:pt modelId="{C0F2E79C-0A47-48ED-A915-8B7D0C6B6DD9}" type="sibTrans" cxnId="{47B956C9-2D97-47FD-AAFA-8B655F003278}">
      <dgm:prSet/>
      <dgm:spPr/>
      <dgm:t>
        <a:bodyPr/>
        <a:lstStyle/>
        <a:p>
          <a:pPr rtl="1"/>
          <a:endParaRPr lang="he-IL"/>
        </a:p>
      </dgm:t>
    </dgm:pt>
    <dgm:pt modelId="{3CDD97C7-DDBF-4A66-95BF-72E840E9B9A8}">
      <dgm:prSet phldrT="[Text]" custT="1"/>
      <dgm:spPr/>
      <dgm:t>
        <a:bodyPr/>
        <a:lstStyle/>
        <a:p>
          <a:pPr rtl="1"/>
          <a:r>
            <a:rPr lang="he-IL" sz="1100" dirty="0" smtClean="0"/>
            <a:t>למי תורמים</a:t>
          </a:r>
          <a:endParaRPr lang="he-IL" sz="1100" dirty="0"/>
        </a:p>
      </dgm:t>
    </dgm:pt>
    <dgm:pt modelId="{9F258DAD-6098-4A0B-AEFF-C3BB21F12E69}" type="parTrans" cxnId="{2B8BC955-4A05-42AE-AD8D-74EAEB944476}">
      <dgm:prSet/>
      <dgm:spPr/>
      <dgm:t>
        <a:bodyPr/>
        <a:lstStyle/>
        <a:p>
          <a:pPr rtl="1"/>
          <a:endParaRPr lang="he-IL"/>
        </a:p>
      </dgm:t>
    </dgm:pt>
    <dgm:pt modelId="{F393797F-C690-4943-8463-BF6411FC687F}" type="sibTrans" cxnId="{2B8BC955-4A05-42AE-AD8D-74EAEB944476}">
      <dgm:prSet/>
      <dgm:spPr/>
      <dgm:t>
        <a:bodyPr/>
        <a:lstStyle/>
        <a:p>
          <a:pPr rtl="1"/>
          <a:endParaRPr lang="he-IL"/>
        </a:p>
      </dgm:t>
    </dgm:pt>
    <dgm:pt modelId="{034BA663-59D9-4F45-AE0D-5A0AE43963B4}">
      <dgm:prSet phldrT="[Text]"/>
      <dgm:spPr/>
      <dgm:t>
        <a:bodyPr/>
        <a:lstStyle/>
        <a:p>
          <a:pPr rtl="1"/>
          <a:r>
            <a:rPr lang="he-IL" dirty="0" smtClean="0"/>
            <a:t>להיות שותף ולתרום</a:t>
          </a:r>
          <a:endParaRPr lang="he-IL" dirty="0"/>
        </a:p>
      </dgm:t>
    </dgm:pt>
    <dgm:pt modelId="{72592888-9816-42B9-AA6A-D89F625F776C}" type="parTrans" cxnId="{C0F28560-1703-445E-8040-37B1118632A7}">
      <dgm:prSet/>
      <dgm:spPr/>
      <dgm:t>
        <a:bodyPr/>
        <a:lstStyle/>
        <a:p>
          <a:pPr rtl="1"/>
          <a:endParaRPr lang="he-IL"/>
        </a:p>
      </dgm:t>
    </dgm:pt>
    <dgm:pt modelId="{D351A020-0148-4712-853E-B4B0A6AC06F8}" type="sibTrans" cxnId="{C0F28560-1703-445E-8040-37B1118632A7}">
      <dgm:prSet/>
      <dgm:spPr/>
      <dgm:t>
        <a:bodyPr/>
        <a:lstStyle/>
        <a:p>
          <a:pPr rtl="1"/>
          <a:endParaRPr lang="he-IL"/>
        </a:p>
      </dgm:t>
    </dgm:pt>
    <dgm:pt modelId="{CD96D300-A7DD-46B0-955E-2566B278429F}">
      <dgm:prSet phldrT="[Text]"/>
      <dgm:spPr/>
      <dgm:t>
        <a:bodyPr/>
        <a:lstStyle/>
        <a:p>
          <a:pPr rtl="1"/>
          <a:r>
            <a:rPr lang="he-IL" dirty="0" smtClean="0"/>
            <a:t>לקבל סיוע</a:t>
          </a:r>
          <a:endParaRPr lang="he-IL" dirty="0"/>
        </a:p>
      </dgm:t>
    </dgm:pt>
    <dgm:pt modelId="{21FEA787-9C25-465D-9C96-989E164435C3}" type="parTrans" cxnId="{B22C123F-16FF-4FC6-A596-956308513D6A}">
      <dgm:prSet/>
      <dgm:spPr/>
      <dgm:t>
        <a:bodyPr/>
        <a:lstStyle/>
        <a:p>
          <a:pPr rtl="1"/>
          <a:endParaRPr lang="he-IL"/>
        </a:p>
      </dgm:t>
    </dgm:pt>
    <dgm:pt modelId="{9C51FD51-AFBE-4829-8714-D22A4D214995}" type="sibTrans" cxnId="{B22C123F-16FF-4FC6-A596-956308513D6A}">
      <dgm:prSet/>
      <dgm:spPr/>
      <dgm:t>
        <a:bodyPr/>
        <a:lstStyle/>
        <a:p>
          <a:pPr rtl="1"/>
          <a:endParaRPr lang="he-IL"/>
        </a:p>
      </dgm:t>
    </dgm:pt>
    <dgm:pt modelId="{3049B16D-4B0E-4A94-9063-54C82271C2D7}">
      <dgm:prSet phldrT="[Text]" custT="1"/>
      <dgm:spPr/>
      <dgm:t>
        <a:bodyPr/>
        <a:lstStyle/>
        <a:p>
          <a:pPr rtl="1"/>
          <a:r>
            <a:rPr lang="he-IL" sz="1400" dirty="0" smtClean="0"/>
            <a:t>למי מיועדת הקרן</a:t>
          </a:r>
          <a:endParaRPr lang="he-IL" sz="1400" dirty="0"/>
        </a:p>
      </dgm:t>
    </dgm:pt>
    <dgm:pt modelId="{071C3476-0920-4BA4-AA2B-9313CF62E216}" type="parTrans" cxnId="{9F2D3052-0357-4149-B3D5-5423D9470B84}">
      <dgm:prSet/>
      <dgm:spPr/>
      <dgm:t>
        <a:bodyPr/>
        <a:lstStyle/>
        <a:p>
          <a:pPr rtl="1"/>
          <a:endParaRPr lang="he-IL"/>
        </a:p>
      </dgm:t>
    </dgm:pt>
    <dgm:pt modelId="{90690032-6EBD-411A-AEA8-518CDF30262E}" type="sibTrans" cxnId="{9F2D3052-0357-4149-B3D5-5423D9470B84}">
      <dgm:prSet/>
      <dgm:spPr/>
      <dgm:t>
        <a:bodyPr/>
        <a:lstStyle/>
        <a:p>
          <a:pPr rtl="1"/>
          <a:endParaRPr lang="he-IL"/>
        </a:p>
      </dgm:t>
    </dgm:pt>
    <dgm:pt modelId="{91E1EF64-BB46-4E10-92C7-C298AD3C1099}">
      <dgm:prSet phldrT="[Text]"/>
      <dgm:spPr/>
      <dgm:t>
        <a:bodyPr/>
        <a:lstStyle/>
        <a:p>
          <a:pPr rtl="1"/>
          <a:r>
            <a:rPr lang="he-IL" dirty="0" smtClean="0"/>
            <a:t>להנציח</a:t>
          </a:r>
          <a:endParaRPr lang="he-IL" dirty="0"/>
        </a:p>
      </dgm:t>
    </dgm:pt>
    <dgm:pt modelId="{A4F14A59-392A-454A-82A1-BCF14B5406EE}" type="parTrans" cxnId="{A5218B41-DE69-42D1-89D7-A29B67F668C1}">
      <dgm:prSet/>
      <dgm:spPr/>
      <dgm:t>
        <a:bodyPr/>
        <a:lstStyle/>
        <a:p>
          <a:pPr rtl="1"/>
          <a:endParaRPr lang="he-IL"/>
        </a:p>
      </dgm:t>
    </dgm:pt>
    <dgm:pt modelId="{5EB51A22-71B3-48EF-A0F8-131F81316BF2}" type="sibTrans" cxnId="{A5218B41-DE69-42D1-89D7-A29B67F668C1}">
      <dgm:prSet/>
      <dgm:spPr/>
      <dgm:t>
        <a:bodyPr/>
        <a:lstStyle/>
        <a:p>
          <a:pPr rtl="1"/>
          <a:endParaRPr lang="he-IL"/>
        </a:p>
      </dgm:t>
    </dgm:pt>
    <dgm:pt modelId="{52B55E9E-ABD2-4C17-A51C-6C24F7426E6A}">
      <dgm:prSet phldrT="[Text]"/>
      <dgm:spPr/>
      <dgm:t>
        <a:bodyPr/>
        <a:lstStyle/>
        <a:p>
          <a:pPr rtl="1"/>
          <a:r>
            <a:rPr lang="he-IL" dirty="0" smtClean="0"/>
            <a:t>הנצחות בקרן ובאתר</a:t>
          </a:r>
          <a:endParaRPr lang="he-IL" dirty="0"/>
        </a:p>
      </dgm:t>
    </dgm:pt>
    <dgm:pt modelId="{92D1D6BF-3496-419B-AF4C-BF9082B2C8EA}" type="parTrans" cxnId="{A5E3B5D9-5C5B-441A-ADF3-81C333D5573F}">
      <dgm:prSet/>
      <dgm:spPr/>
      <dgm:t>
        <a:bodyPr/>
        <a:lstStyle/>
        <a:p>
          <a:pPr rtl="1"/>
          <a:endParaRPr lang="he-IL"/>
        </a:p>
      </dgm:t>
    </dgm:pt>
    <dgm:pt modelId="{B946EEC3-2DD4-4439-AE71-4D777B64879D}" type="sibTrans" cxnId="{A5E3B5D9-5C5B-441A-ADF3-81C333D5573F}">
      <dgm:prSet/>
      <dgm:spPr/>
      <dgm:t>
        <a:bodyPr/>
        <a:lstStyle/>
        <a:p>
          <a:pPr rtl="1"/>
          <a:endParaRPr lang="he-IL"/>
        </a:p>
      </dgm:t>
    </dgm:pt>
    <dgm:pt modelId="{8E8FC7A5-C4A1-4378-8873-D2BAB178ABC3}">
      <dgm:prSet phldrT="[Text]" custT="1"/>
      <dgm:spPr/>
      <dgm:t>
        <a:bodyPr/>
        <a:lstStyle/>
        <a:p>
          <a:pPr rtl="1"/>
          <a:r>
            <a:rPr lang="he-IL" sz="1100" dirty="0" smtClean="0"/>
            <a:t>מה עושים עם התרומות</a:t>
          </a:r>
          <a:endParaRPr lang="he-IL" sz="1100" dirty="0"/>
        </a:p>
      </dgm:t>
    </dgm:pt>
    <dgm:pt modelId="{A8F724FF-0771-494D-8FAC-D23ADAB59D4F}" type="parTrans" cxnId="{F17FD32C-5DFA-4499-AAFC-AA029CAE6FD7}">
      <dgm:prSet/>
      <dgm:spPr/>
      <dgm:t>
        <a:bodyPr/>
        <a:lstStyle/>
        <a:p>
          <a:pPr rtl="1"/>
          <a:endParaRPr lang="he-IL"/>
        </a:p>
      </dgm:t>
    </dgm:pt>
    <dgm:pt modelId="{9572E69C-5596-421D-98E1-4EFCCA268B49}" type="sibTrans" cxnId="{F17FD32C-5DFA-4499-AAFC-AA029CAE6FD7}">
      <dgm:prSet/>
      <dgm:spPr/>
      <dgm:t>
        <a:bodyPr/>
        <a:lstStyle/>
        <a:p>
          <a:pPr rtl="1"/>
          <a:endParaRPr lang="he-IL"/>
        </a:p>
      </dgm:t>
    </dgm:pt>
    <dgm:pt modelId="{F2D23DF7-2D6C-4FC6-9FBF-D925B7EDFABB}">
      <dgm:prSet phldrT="[Text]" custT="1"/>
      <dgm:spPr/>
      <dgm:t>
        <a:bodyPr/>
        <a:lstStyle/>
        <a:p>
          <a:pPr rtl="1"/>
          <a:r>
            <a:rPr lang="he-IL" sz="1100" dirty="0" smtClean="0"/>
            <a:t>מנגנון השקיפות</a:t>
          </a:r>
          <a:endParaRPr lang="he-IL" sz="1100" dirty="0"/>
        </a:p>
      </dgm:t>
    </dgm:pt>
    <dgm:pt modelId="{C93817C1-38E6-45A6-A8B7-2614C2C2AB1C}" type="parTrans" cxnId="{41C3205B-07D9-4A95-9569-B34F7652EAC1}">
      <dgm:prSet/>
      <dgm:spPr/>
      <dgm:t>
        <a:bodyPr/>
        <a:lstStyle/>
        <a:p>
          <a:pPr rtl="1"/>
          <a:endParaRPr lang="he-IL"/>
        </a:p>
      </dgm:t>
    </dgm:pt>
    <dgm:pt modelId="{FFAC7E87-BC74-405E-85D8-D1C5D501BEA0}" type="sibTrans" cxnId="{41C3205B-07D9-4A95-9569-B34F7652EAC1}">
      <dgm:prSet/>
      <dgm:spPr/>
      <dgm:t>
        <a:bodyPr/>
        <a:lstStyle/>
        <a:p>
          <a:pPr rtl="1"/>
          <a:endParaRPr lang="he-IL"/>
        </a:p>
      </dgm:t>
    </dgm:pt>
    <dgm:pt modelId="{DC9D38B3-211A-4FB6-94F8-BCD84D9DCF7C}">
      <dgm:prSet phldrT="[Text]" custT="1"/>
      <dgm:spPr/>
      <dgm:t>
        <a:bodyPr/>
        <a:lstStyle/>
        <a:p>
          <a:pPr rtl="1"/>
          <a:r>
            <a:rPr lang="he-IL" sz="1100" dirty="0" smtClean="0"/>
            <a:t>מי עומד מאחורי הקרן</a:t>
          </a:r>
          <a:endParaRPr lang="he-IL" sz="1100" dirty="0"/>
        </a:p>
      </dgm:t>
    </dgm:pt>
    <dgm:pt modelId="{85920124-FAAD-49C0-AF43-2D70B3823A2F}" type="parTrans" cxnId="{919233EA-A24D-448C-8CDA-0337A15A344F}">
      <dgm:prSet/>
      <dgm:spPr/>
      <dgm:t>
        <a:bodyPr/>
        <a:lstStyle/>
        <a:p>
          <a:pPr rtl="1"/>
          <a:endParaRPr lang="he-IL"/>
        </a:p>
      </dgm:t>
    </dgm:pt>
    <dgm:pt modelId="{E60BD4F4-B26E-4ADA-9823-23A1FEBBF267}" type="sibTrans" cxnId="{919233EA-A24D-448C-8CDA-0337A15A344F}">
      <dgm:prSet/>
      <dgm:spPr/>
      <dgm:t>
        <a:bodyPr/>
        <a:lstStyle/>
        <a:p>
          <a:pPr rtl="1"/>
          <a:endParaRPr lang="he-IL"/>
        </a:p>
      </dgm:t>
    </dgm:pt>
    <dgm:pt modelId="{CE3277C7-7295-487F-888F-17379C6D4246}">
      <dgm:prSet phldrT="[Text]" custT="1"/>
      <dgm:spPr/>
      <dgm:t>
        <a:bodyPr/>
        <a:lstStyle/>
        <a:p>
          <a:pPr rtl="1"/>
          <a:r>
            <a:rPr lang="he-IL" sz="1100" dirty="0" smtClean="0"/>
            <a:t>מי תומך בקרן</a:t>
          </a:r>
          <a:endParaRPr lang="he-IL" sz="1100" dirty="0"/>
        </a:p>
      </dgm:t>
    </dgm:pt>
    <dgm:pt modelId="{FB13F700-F446-459C-B707-BC028EF936E7}" type="parTrans" cxnId="{DB8DE9E9-26BB-405F-88CC-CC2ABA7F4D31}">
      <dgm:prSet/>
      <dgm:spPr/>
      <dgm:t>
        <a:bodyPr/>
        <a:lstStyle/>
        <a:p>
          <a:pPr rtl="1"/>
          <a:endParaRPr lang="he-IL"/>
        </a:p>
      </dgm:t>
    </dgm:pt>
    <dgm:pt modelId="{FFC14A0A-6B9A-4430-A43E-98D30A9FDB3E}" type="sibTrans" cxnId="{DB8DE9E9-26BB-405F-88CC-CC2ABA7F4D31}">
      <dgm:prSet/>
      <dgm:spPr/>
      <dgm:t>
        <a:bodyPr/>
        <a:lstStyle/>
        <a:p>
          <a:pPr rtl="1"/>
          <a:endParaRPr lang="he-IL"/>
        </a:p>
      </dgm:t>
    </dgm:pt>
    <dgm:pt modelId="{B894FFD6-4159-48D1-8D2D-96ED96EC5049}">
      <dgm:prSet phldrT="[Text]" custT="1"/>
      <dgm:spPr/>
      <dgm:t>
        <a:bodyPr/>
        <a:lstStyle/>
        <a:p>
          <a:pPr rtl="1"/>
          <a:r>
            <a:rPr lang="he-IL" sz="1000" dirty="0" smtClean="0"/>
            <a:t>יששכר וזבולון</a:t>
          </a:r>
          <a:endParaRPr lang="he-IL" sz="1000" dirty="0"/>
        </a:p>
      </dgm:t>
    </dgm:pt>
    <dgm:pt modelId="{12B0225B-A63D-46B6-A4F2-A8194C94B63B}" type="parTrans" cxnId="{F561FC04-FE18-47A7-8F05-5C863FAF4680}">
      <dgm:prSet/>
      <dgm:spPr/>
      <dgm:t>
        <a:bodyPr/>
        <a:lstStyle/>
        <a:p>
          <a:pPr rtl="1"/>
          <a:endParaRPr lang="he-IL"/>
        </a:p>
      </dgm:t>
    </dgm:pt>
    <dgm:pt modelId="{1E00BF43-3B35-4A66-9FE5-2FDD7396ECDD}" type="sibTrans" cxnId="{F561FC04-FE18-47A7-8F05-5C863FAF4680}">
      <dgm:prSet/>
      <dgm:spPr/>
      <dgm:t>
        <a:bodyPr/>
        <a:lstStyle/>
        <a:p>
          <a:pPr rtl="1"/>
          <a:endParaRPr lang="he-IL"/>
        </a:p>
      </dgm:t>
    </dgm:pt>
    <dgm:pt modelId="{253BF799-DA1F-4CD0-97C1-B150B64E4493}">
      <dgm:prSet phldrT="[Text]" custT="1"/>
      <dgm:spPr/>
      <dgm:t>
        <a:bodyPr/>
        <a:lstStyle/>
        <a:p>
          <a:pPr rtl="1"/>
          <a:r>
            <a:rPr lang="he-IL" sz="1000" dirty="0" smtClean="0"/>
            <a:t>לתרום לכל עולם הישיבות ממקום אחד</a:t>
          </a:r>
          <a:endParaRPr lang="he-IL" sz="1000" dirty="0"/>
        </a:p>
      </dgm:t>
    </dgm:pt>
    <dgm:pt modelId="{68D41A1B-58A0-4906-A583-0D48B1FEE570}" type="sibTrans" cxnId="{5AC51E66-109C-4E37-9738-F28D1FD5C3C0}">
      <dgm:prSet/>
      <dgm:spPr/>
      <dgm:t>
        <a:bodyPr/>
        <a:lstStyle/>
        <a:p>
          <a:pPr rtl="1"/>
          <a:endParaRPr lang="he-IL"/>
        </a:p>
      </dgm:t>
    </dgm:pt>
    <dgm:pt modelId="{815F72D5-AD92-4481-925F-B0AE6D641FA2}" type="parTrans" cxnId="{5AC51E66-109C-4E37-9738-F28D1FD5C3C0}">
      <dgm:prSet/>
      <dgm:spPr/>
      <dgm:t>
        <a:bodyPr/>
        <a:lstStyle/>
        <a:p>
          <a:pPr rtl="1"/>
          <a:endParaRPr lang="he-IL"/>
        </a:p>
      </dgm:t>
    </dgm:pt>
    <dgm:pt modelId="{BC4E9F33-6B96-43AD-8AF3-2466A4D1B19C}">
      <dgm:prSet phldrT="[Text]" custT="1"/>
      <dgm:spPr/>
      <dgm:t>
        <a:bodyPr/>
        <a:lstStyle/>
        <a:p>
          <a:pPr rtl="1"/>
          <a:r>
            <a:rPr lang="he-IL" sz="1000" dirty="0" smtClean="0"/>
            <a:t>מנגנון מעשרות</a:t>
          </a:r>
          <a:endParaRPr lang="he-IL" sz="1000" dirty="0"/>
        </a:p>
      </dgm:t>
    </dgm:pt>
    <dgm:pt modelId="{6DC86612-A299-42EB-97B3-B430A87419A8}" type="parTrans" cxnId="{F307BC89-56BC-4685-9FB0-1F44D23C3840}">
      <dgm:prSet/>
      <dgm:spPr/>
      <dgm:t>
        <a:bodyPr/>
        <a:lstStyle/>
        <a:p>
          <a:pPr rtl="1"/>
          <a:endParaRPr lang="he-IL"/>
        </a:p>
      </dgm:t>
    </dgm:pt>
    <dgm:pt modelId="{28B9338D-3229-4F39-B938-058E4FEA959C}" type="sibTrans" cxnId="{F307BC89-56BC-4685-9FB0-1F44D23C3840}">
      <dgm:prSet/>
      <dgm:spPr/>
      <dgm:t>
        <a:bodyPr/>
        <a:lstStyle/>
        <a:p>
          <a:pPr rtl="1"/>
          <a:endParaRPr lang="he-IL"/>
        </a:p>
      </dgm:t>
    </dgm:pt>
    <dgm:pt modelId="{151670D6-C2CF-4FB9-B992-A8523991B6CB}">
      <dgm:prSet phldrT="[Text]" custT="1"/>
      <dgm:spPr/>
      <dgm:t>
        <a:bodyPr/>
        <a:lstStyle/>
        <a:p>
          <a:pPr rtl="1"/>
          <a:r>
            <a:rPr lang="he-IL" sz="1000" dirty="0" smtClean="0"/>
            <a:t>אמץ אברך – מלגות</a:t>
          </a:r>
          <a:endParaRPr lang="he-IL" sz="1000" dirty="0"/>
        </a:p>
      </dgm:t>
    </dgm:pt>
    <dgm:pt modelId="{91FB7BE9-31AD-4EBB-BB0E-C7004F8DE738}" type="parTrans" cxnId="{13F5DD5C-A27A-4951-A22F-694F43783CA9}">
      <dgm:prSet/>
      <dgm:spPr/>
      <dgm:t>
        <a:bodyPr/>
        <a:lstStyle/>
        <a:p>
          <a:pPr rtl="1"/>
          <a:endParaRPr lang="he-IL"/>
        </a:p>
      </dgm:t>
    </dgm:pt>
    <dgm:pt modelId="{036CCC91-F6A3-4B73-B4F4-AD80D03F1EC0}" type="sibTrans" cxnId="{13F5DD5C-A27A-4951-A22F-694F43783CA9}">
      <dgm:prSet/>
      <dgm:spPr/>
      <dgm:t>
        <a:bodyPr/>
        <a:lstStyle/>
        <a:p>
          <a:pPr rtl="1"/>
          <a:endParaRPr lang="he-IL"/>
        </a:p>
      </dgm:t>
    </dgm:pt>
    <dgm:pt modelId="{9169B947-ECD5-4849-A3BC-3752ACAE811A}">
      <dgm:prSet phldrT="[Text]" custT="1"/>
      <dgm:spPr/>
      <dgm:t>
        <a:bodyPr/>
        <a:lstStyle/>
        <a:p>
          <a:pPr rtl="1"/>
          <a:r>
            <a:rPr lang="he-IL" sz="1000" dirty="0" smtClean="0"/>
            <a:t>תרומה לפי יישוב או ישיבה</a:t>
          </a:r>
          <a:endParaRPr lang="he-IL" sz="1000" dirty="0"/>
        </a:p>
      </dgm:t>
    </dgm:pt>
    <dgm:pt modelId="{7724706F-2F89-44F3-802D-18715C012677}" type="parTrans" cxnId="{7FF820BA-BBBA-471A-8639-965354D92C34}">
      <dgm:prSet/>
      <dgm:spPr/>
      <dgm:t>
        <a:bodyPr/>
        <a:lstStyle/>
        <a:p>
          <a:pPr rtl="1"/>
          <a:endParaRPr lang="he-IL"/>
        </a:p>
      </dgm:t>
    </dgm:pt>
    <dgm:pt modelId="{66C0A533-C04C-41FC-96FD-9F7A7BC0098D}" type="sibTrans" cxnId="{7FF820BA-BBBA-471A-8639-965354D92C34}">
      <dgm:prSet/>
      <dgm:spPr/>
      <dgm:t>
        <a:bodyPr/>
        <a:lstStyle/>
        <a:p>
          <a:pPr rtl="1"/>
          <a:endParaRPr lang="he-IL"/>
        </a:p>
      </dgm:t>
    </dgm:pt>
    <dgm:pt modelId="{E7CBE5B5-F161-4BF0-9619-B8FB5B3D50EB}">
      <dgm:prSet phldrT="[Text]" custT="1"/>
      <dgm:spPr/>
      <dgm:t>
        <a:bodyPr/>
        <a:lstStyle/>
        <a:p>
          <a:pPr rtl="1"/>
          <a:r>
            <a:rPr lang="he-IL" sz="1000" dirty="0" smtClean="0"/>
            <a:t>תורמים בשמחות – יש לכם שמחח – אתם יכולים לשמח אחרים</a:t>
          </a:r>
          <a:endParaRPr lang="he-IL" sz="1000" dirty="0"/>
        </a:p>
      </dgm:t>
    </dgm:pt>
    <dgm:pt modelId="{8C254ED2-C93C-446E-A688-D489EDB66E9C}" type="parTrans" cxnId="{DE47F73D-359C-4137-9151-D5DF71894D81}">
      <dgm:prSet/>
      <dgm:spPr/>
      <dgm:t>
        <a:bodyPr/>
        <a:lstStyle/>
        <a:p>
          <a:pPr rtl="1"/>
          <a:endParaRPr lang="he-IL"/>
        </a:p>
      </dgm:t>
    </dgm:pt>
    <dgm:pt modelId="{215BE88F-A412-4196-AA52-A5141F44B6F9}" type="sibTrans" cxnId="{DE47F73D-359C-4137-9151-D5DF71894D81}">
      <dgm:prSet/>
      <dgm:spPr/>
      <dgm:t>
        <a:bodyPr/>
        <a:lstStyle/>
        <a:p>
          <a:pPr rtl="1"/>
          <a:endParaRPr lang="he-IL"/>
        </a:p>
      </dgm:t>
    </dgm:pt>
    <dgm:pt modelId="{A6C24CD9-FDC1-446F-8860-7B675CA4D188}">
      <dgm:prSet phldrT="[Text]" custT="1"/>
      <dgm:spPr/>
      <dgm:t>
        <a:bodyPr/>
        <a:lstStyle/>
        <a:p>
          <a:pPr rtl="1"/>
          <a:r>
            <a:rPr lang="he-IL" sz="1400" dirty="0" smtClean="0"/>
            <a:t>מה אפשרויות התמיכה</a:t>
          </a:r>
          <a:endParaRPr lang="he-IL" sz="1400" dirty="0"/>
        </a:p>
      </dgm:t>
    </dgm:pt>
    <dgm:pt modelId="{ACAD5784-772E-4D91-B730-D8CC64BDDB48}" type="parTrans" cxnId="{24EAAF98-7ADD-4E07-B26B-0BFE939C2492}">
      <dgm:prSet/>
      <dgm:spPr/>
      <dgm:t>
        <a:bodyPr/>
        <a:lstStyle/>
        <a:p>
          <a:pPr rtl="1"/>
          <a:endParaRPr lang="he-IL"/>
        </a:p>
      </dgm:t>
    </dgm:pt>
    <dgm:pt modelId="{5A97C7D7-63C0-4C49-911E-B392931B5502}" type="sibTrans" cxnId="{24EAAF98-7ADD-4E07-B26B-0BFE939C2492}">
      <dgm:prSet/>
      <dgm:spPr/>
      <dgm:t>
        <a:bodyPr/>
        <a:lstStyle/>
        <a:p>
          <a:pPr rtl="1"/>
          <a:endParaRPr lang="he-IL"/>
        </a:p>
      </dgm:t>
    </dgm:pt>
    <dgm:pt modelId="{CE041A39-080A-490C-AE54-525A14D0319D}">
      <dgm:prSet phldrT="[Text]" custT="1"/>
      <dgm:spPr/>
      <dgm:t>
        <a:bodyPr/>
        <a:lstStyle/>
        <a:p>
          <a:pPr rtl="1"/>
          <a:r>
            <a:rPr lang="he-IL" sz="1400" dirty="0" smtClean="0"/>
            <a:t>איך פונים</a:t>
          </a:r>
          <a:endParaRPr lang="he-IL" sz="1400" dirty="0"/>
        </a:p>
      </dgm:t>
    </dgm:pt>
    <dgm:pt modelId="{7375EA7B-E33F-4EFE-A4A1-DE9135E808C5}" type="parTrans" cxnId="{6CF7039D-FC52-41D8-9831-28F099B9E88A}">
      <dgm:prSet/>
      <dgm:spPr/>
      <dgm:t>
        <a:bodyPr/>
        <a:lstStyle/>
        <a:p>
          <a:pPr rtl="1"/>
          <a:endParaRPr lang="he-IL"/>
        </a:p>
      </dgm:t>
    </dgm:pt>
    <dgm:pt modelId="{1DD629F8-6B05-4DA8-BCD4-C9F007C9757C}" type="sibTrans" cxnId="{6CF7039D-FC52-41D8-9831-28F099B9E88A}">
      <dgm:prSet/>
      <dgm:spPr/>
      <dgm:t>
        <a:bodyPr/>
        <a:lstStyle/>
        <a:p>
          <a:pPr rtl="1"/>
          <a:endParaRPr lang="he-IL"/>
        </a:p>
      </dgm:t>
    </dgm:pt>
    <dgm:pt modelId="{8BD5A75B-5ED7-4247-BA1B-B53DD87F58E8}">
      <dgm:prSet phldrT="[Text]"/>
      <dgm:spPr/>
      <dgm:t>
        <a:bodyPr/>
        <a:lstStyle/>
        <a:p>
          <a:pPr rtl="1"/>
          <a:r>
            <a:rPr lang="he-IL" dirty="0" smtClean="0"/>
            <a:t>הנצחות בפרויקטים ייעודיים</a:t>
          </a:r>
          <a:endParaRPr lang="he-IL" dirty="0"/>
        </a:p>
      </dgm:t>
    </dgm:pt>
    <dgm:pt modelId="{1B641D60-7A97-4443-9231-C64B76F36D5E}" type="parTrans" cxnId="{1FBB129C-6C4A-4A3F-B810-DE37C933F145}">
      <dgm:prSet/>
      <dgm:spPr/>
      <dgm:t>
        <a:bodyPr/>
        <a:lstStyle/>
        <a:p>
          <a:pPr rtl="1"/>
          <a:endParaRPr lang="he-IL"/>
        </a:p>
      </dgm:t>
    </dgm:pt>
    <dgm:pt modelId="{A8452A45-BF61-4351-8A6A-692E99F1AD0C}" type="sibTrans" cxnId="{1FBB129C-6C4A-4A3F-B810-DE37C933F145}">
      <dgm:prSet/>
      <dgm:spPr/>
      <dgm:t>
        <a:bodyPr/>
        <a:lstStyle/>
        <a:p>
          <a:pPr rtl="1"/>
          <a:endParaRPr lang="he-IL"/>
        </a:p>
      </dgm:t>
    </dgm:pt>
    <dgm:pt modelId="{7FEA6964-F756-46E6-A423-BBA31C64844B}">
      <dgm:prSet phldrT="[Text]"/>
      <dgm:spPr/>
      <dgm:t>
        <a:bodyPr/>
        <a:lstStyle/>
        <a:p>
          <a:pPr rtl="1"/>
          <a:r>
            <a:rPr lang="he-IL" dirty="0" smtClean="0"/>
            <a:t>יש לכם יוזמת הנצחה – צריכים סיוע במימוש</a:t>
          </a:r>
          <a:endParaRPr lang="he-IL" dirty="0"/>
        </a:p>
      </dgm:t>
    </dgm:pt>
    <dgm:pt modelId="{358B6A85-31C8-4A3D-9906-B748A8EFAED8}" type="parTrans" cxnId="{6B7A159F-6582-4FA2-87D2-C163C82B9C6C}">
      <dgm:prSet/>
      <dgm:spPr/>
      <dgm:t>
        <a:bodyPr/>
        <a:lstStyle/>
        <a:p>
          <a:pPr rtl="1"/>
          <a:endParaRPr lang="he-IL"/>
        </a:p>
      </dgm:t>
    </dgm:pt>
    <dgm:pt modelId="{5D7E1BC2-A76C-49AE-BF1C-3032EBB896C9}" type="sibTrans" cxnId="{6B7A159F-6582-4FA2-87D2-C163C82B9C6C}">
      <dgm:prSet/>
      <dgm:spPr/>
      <dgm:t>
        <a:bodyPr/>
        <a:lstStyle/>
        <a:p>
          <a:pPr rtl="1"/>
          <a:endParaRPr lang="he-IL"/>
        </a:p>
      </dgm:t>
    </dgm:pt>
    <dgm:pt modelId="{2B84C9A7-790C-4A67-A15C-F989CEC7AC25}">
      <dgm:prSet phldrT="[Text]"/>
      <dgm:spPr/>
      <dgm:t>
        <a:bodyPr/>
        <a:lstStyle/>
        <a:p>
          <a:pPr rtl="1"/>
          <a:r>
            <a:rPr lang="he-IL" dirty="0" smtClean="0"/>
            <a:t>רשימת אפשרויות ההנצחה הגדולה ביותר בעולם הישיבות</a:t>
          </a:r>
          <a:endParaRPr lang="he-IL" dirty="0"/>
        </a:p>
      </dgm:t>
    </dgm:pt>
    <dgm:pt modelId="{E4834FAA-805A-4BC5-93D7-34B0CA055DD0}" type="parTrans" cxnId="{48ACB430-5119-40BF-BFCC-BC164515709B}">
      <dgm:prSet/>
      <dgm:spPr/>
      <dgm:t>
        <a:bodyPr/>
        <a:lstStyle/>
        <a:p>
          <a:pPr rtl="1"/>
          <a:endParaRPr lang="he-IL"/>
        </a:p>
      </dgm:t>
    </dgm:pt>
    <dgm:pt modelId="{D848AA05-1C6E-4053-9845-43D0BCC6CCE0}" type="sibTrans" cxnId="{48ACB430-5119-40BF-BFCC-BC164515709B}">
      <dgm:prSet/>
      <dgm:spPr/>
      <dgm:t>
        <a:bodyPr/>
        <a:lstStyle/>
        <a:p>
          <a:pPr rtl="1"/>
          <a:endParaRPr lang="he-IL"/>
        </a:p>
      </dgm:t>
    </dgm:pt>
    <dgm:pt modelId="{B021D3C8-EC49-45AA-BDB9-6AA04ABB23B0}">
      <dgm:prSet phldrT="[Text]" custT="1"/>
      <dgm:spPr/>
      <dgm:t>
        <a:bodyPr/>
        <a:lstStyle/>
        <a:p>
          <a:pPr rtl="1"/>
          <a:r>
            <a:rPr lang="he-IL" sz="1000" dirty="0" smtClean="0"/>
            <a:t>רוצה לסייע בגיוס שותפים?</a:t>
          </a:r>
          <a:endParaRPr lang="he-IL" sz="1000" dirty="0"/>
        </a:p>
      </dgm:t>
    </dgm:pt>
    <dgm:pt modelId="{8CE835BD-0F83-4850-B564-97D55C24617D}" type="parTrans" cxnId="{74401F44-86AD-4425-817A-4EF1048DEB94}">
      <dgm:prSet/>
      <dgm:spPr/>
      <dgm:t>
        <a:bodyPr/>
        <a:lstStyle/>
        <a:p>
          <a:pPr rtl="1"/>
          <a:endParaRPr lang="he-IL"/>
        </a:p>
      </dgm:t>
    </dgm:pt>
    <dgm:pt modelId="{633B952C-F2D8-48C5-8DC4-06AC07CDA02A}" type="sibTrans" cxnId="{74401F44-86AD-4425-817A-4EF1048DEB94}">
      <dgm:prSet/>
      <dgm:spPr/>
      <dgm:t>
        <a:bodyPr/>
        <a:lstStyle/>
        <a:p>
          <a:pPr rtl="1"/>
          <a:endParaRPr lang="he-IL"/>
        </a:p>
      </dgm:t>
    </dgm:pt>
    <dgm:pt modelId="{23158374-35B8-45D5-9B78-35D625A55D9E}">
      <dgm:prSet phldrT="[Text]" custT="1"/>
      <dgm:spPr/>
      <dgm:t>
        <a:bodyPr/>
        <a:lstStyle/>
        <a:p>
          <a:pPr rtl="1"/>
          <a:r>
            <a:rPr lang="he-IL" sz="1400" dirty="0" smtClean="0"/>
            <a:t>קרן ההלוואות</a:t>
          </a:r>
          <a:endParaRPr lang="he-IL" sz="1400" dirty="0"/>
        </a:p>
      </dgm:t>
    </dgm:pt>
    <dgm:pt modelId="{C5FA8449-7ADD-4EB6-8792-37486AFEC022}" type="parTrans" cxnId="{53771FC9-4150-455E-87AC-8349DB2EDC6C}">
      <dgm:prSet/>
      <dgm:spPr/>
      <dgm:t>
        <a:bodyPr/>
        <a:lstStyle/>
        <a:p>
          <a:pPr rtl="1"/>
          <a:endParaRPr lang="he-IL"/>
        </a:p>
      </dgm:t>
    </dgm:pt>
    <dgm:pt modelId="{E03D6B6F-C1A6-4BA7-883A-3F7F957E254E}" type="sibTrans" cxnId="{53771FC9-4150-455E-87AC-8349DB2EDC6C}">
      <dgm:prSet/>
      <dgm:spPr/>
      <dgm:t>
        <a:bodyPr/>
        <a:lstStyle/>
        <a:p>
          <a:pPr rtl="1"/>
          <a:endParaRPr lang="he-IL"/>
        </a:p>
      </dgm:t>
    </dgm:pt>
    <dgm:pt modelId="{70F6883F-41F6-45AF-845A-430E722880B9}">
      <dgm:prSet phldrT="[Text]" custT="1"/>
      <dgm:spPr/>
      <dgm:t>
        <a:bodyPr/>
        <a:lstStyle/>
        <a:p>
          <a:pPr rtl="1"/>
          <a:r>
            <a:rPr lang="he-IL" sz="1400" dirty="0" smtClean="0"/>
            <a:t>ייעוץ למנהלים ומוסדות</a:t>
          </a:r>
          <a:endParaRPr lang="he-IL" sz="1400" dirty="0"/>
        </a:p>
      </dgm:t>
    </dgm:pt>
    <dgm:pt modelId="{1D3CCE3D-2FB9-48EF-8437-12C6051D728A}" type="parTrans" cxnId="{E9BCA916-5C1F-47C2-B5B4-E2A554CEFF22}">
      <dgm:prSet/>
      <dgm:spPr/>
      <dgm:t>
        <a:bodyPr/>
        <a:lstStyle/>
        <a:p>
          <a:pPr rtl="1"/>
          <a:endParaRPr lang="he-IL"/>
        </a:p>
      </dgm:t>
    </dgm:pt>
    <dgm:pt modelId="{74ED9D0B-3011-4C82-A6E7-C9F61630101D}" type="sibTrans" cxnId="{E9BCA916-5C1F-47C2-B5B4-E2A554CEFF22}">
      <dgm:prSet/>
      <dgm:spPr/>
      <dgm:t>
        <a:bodyPr/>
        <a:lstStyle/>
        <a:p>
          <a:pPr rtl="1"/>
          <a:endParaRPr lang="he-IL"/>
        </a:p>
      </dgm:t>
    </dgm:pt>
    <dgm:pt modelId="{CAEED8B1-DD39-4667-9DD7-37E8E15B04EF}" type="pres">
      <dgm:prSet presAssocID="{DA249CE0-5CED-48D2-8A77-5AB1B072AF88}" presName="cycleMatrixDiagram" presStyleCnt="0">
        <dgm:presLayoutVars>
          <dgm:chMax val="1"/>
          <dgm:dir/>
          <dgm:animLvl val="lvl"/>
          <dgm:resizeHandles val="exact"/>
        </dgm:presLayoutVars>
      </dgm:prSet>
      <dgm:spPr/>
      <dgm:t>
        <a:bodyPr/>
        <a:lstStyle/>
        <a:p>
          <a:pPr rtl="1"/>
          <a:endParaRPr lang="he-IL"/>
        </a:p>
      </dgm:t>
    </dgm:pt>
    <dgm:pt modelId="{8DEBCE95-A53B-4C95-BF1B-B107395A809A}" type="pres">
      <dgm:prSet presAssocID="{DA249CE0-5CED-48D2-8A77-5AB1B072AF88}" presName="children" presStyleCnt="0"/>
      <dgm:spPr/>
    </dgm:pt>
    <dgm:pt modelId="{DF1E96D4-9920-4C76-9CD5-45C769DB6E12}" type="pres">
      <dgm:prSet presAssocID="{DA249CE0-5CED-48D2-8A77-5AB1B072AF88}" presName="child1group" presStyleCnt="0"/>
      <dgm:spPr/>
    </dgm:pt>
    <dgm:pt modelId="{0E002D41-0A0D-4E83-869A-93CCEFA39F42}" type="pres">
      <dgm:prSet presAssocID="{DA249CE0-5CED-48D2-8A77-5AB1B072AF88}" presName="child1" presStyleLbl="bgAcc1" presStyleIdx="0" presStyleCnt="4" custLinFactNeighborX="-16646" custLinFactNeighborY="1772"/>
      <dgm:spPr/>
      <dgm:t>
        <a:bodyPr/>
        <a:lstStyle/>
        <a:p>
          <a:pPr rtl="1"/>
          <a:endParaRPr lang="he-IL"/>
        </a:p>
      </dgm:t>
    </dgm:pt>
    <dgm:pt modelId="{8F93F027-1844-43F3-B32F-780696A3D7E6}" type="pres">
      <dgm:prSet presAssocID="{DA249CE0-5CED-48D2-8A77-5AB1B072AF88}" presName="child1Text" presStyleLbl="bgAcc1" presStyleIdx="0" presStyleCnt="4">
        <dgm:presLayoutVars>
          <dgm:bulletEnabled val="1"/>
        </dgm:presLayoutVars>
      </dgm:prSet>
      <dgm:spPr/>
      <dgm:t>
        <a:bodyPr/>
        <a:lstStyle/>
        <a:p>
          <a:pPr rtl="1"/>
          <a:endParaRPr lang="he-IL"/>
        </a:p>
      </dgm:t>
    </dgm:pt>
    <dgm:pt modelId="{B7EEB18B-0B76-418D-BF7B-835FDA13796D}" type="pres">
      <dgm:prSet presAssocID="{DA249CE0-5CED-48D2-8A77-5AB1B072AF88}" presName="child2group" presStyleCnt="0"/>
      <dgm:spPr/>
    </dgm:pt>
    <dgm:pt modelId="{9C530AFE-D5A6-4087-9AA2-EBFE9D0BA554}" type="pres">
      <dgm:prSet presAssocID="{DA249CE0-5CED-48D2-8A77-5AB1B072AF88}" presName="child2" presStyleLbl="bgAcc1" presStyleIdx="1" presStyleCnt="4" custLinFactNeighborX="14924" custLinFactNeighborY="-886"/>
      <dgm:spPr/>
      <dgm:t>
        <a:bodyPr/>
        <a:lstStyle/>
        <a:p>
          <a:pPr rtl="1"/>
          <a:endParaRPr lang="he-IL"/>
        </a:p>
      </dgm:t>
    </dgm:pt>
    <dgm:pt modelId="{BA89FBF9-8E70-4C62-B14D-05AFEB5980DC}" type="pres">
      <dgm:prSet presAssocID="{DA249CE0-5CED-48D2-8A77-5AB1B072AF88}" presName="child2Text" presStyleLbl="bgAcc1" presStyleIdx="1" presStyleCnt="4">
        <dgm:presLayoutVars>
          <dgm:bulletEnabled val="1"/>
        </dgm:presLayoutVars>
      </dgm:prSet>
      <dgm:spPr/>
      <dgm:t>
        <a:bodyPr/>
        <a:lstStyle/>
        <a:p>
          <a:pPr rtl="1"/>
          <a:endParaRPr lang="he-IL"/>
        </a:p>
      </dgm:t>
    </dgm:pt>
    <dgm:pt modelId="{5D4C7738-F87A-4A23-993E-5F4F6793383A}" type="pres">
      <dgm:prSet presAssocID="{DA249CE0-5CED-48D2-8A77-5AB1B072AF88}" presName="child3group" presStyleCnt="0"/>
      <dgm:spPr/>
    </dgm:pt>
    <dgm:pt modelId="{3D7B18BF-D9BF-4A04-96E3-1724406E9989}" type="pres">
      <dgm:prSet presAssocID="{DA249CE0-5CED-48D2-8A77-5AB1B072AF88}" presName="child3" presStyleLbl="bgAcc1" presStyleIdx="2" presStyleCnt="4" custLinFactNeighborX="15498" custLinFactNeighborY="0"/>
      <dgm:spPr/>
      <dgm:t>
        <a:bodyPr/>
        <a:lstStyle/>
        <a:p>
          <a:pPr rtl="1"/>
          <a:endParaRPr lang="he-IL"/>
        </a:p>
      </dgm:t>
    </dgm:pt>
    <dgm:pt modelId="{A0157AA9-3623-4594-AD7B-BFA879D825BE}" type="pres">
      <dgm:prSet presAssocID="{DA249CE0-5CED-48D2-8A77-5AB1B072AF88}" presName="child3Text" presStyleLbl="bgAcc1" presStyleIdx="2" presStyleCnt="4">
        <dgm:presLayoutVars>
          <dgm:bulletEnabled val="1"/>
        </dgm:presLayoutVars>
      </dgm:prSet>
      <dgm:spPr/>
      <dgm:t>
        <a:bodyPr/>
        <a:lstStyle/>
        <a:p>
          <a:pPr rtl="1"/>
          <a:endParaRPr lang="he-IL"/>
        </a:p>
      </dgm:t>
    </dgm:pt>
    <dgm:pt modelId="{C3DFA252-550F-4C14-8067-C0421B5A4EA2}" type="pres">
      <dgm:prSet presAssocID="{DA249CE0-5CED-48D2-8A77-5AB1B072AF88}" presName="child4group" presStyleCnt="0"/>
      <dgm:spPr/>
    </dgm:pt>
    <dgm:pt modelId="{F86F1260-1FC4-4415-8FF4-1BA3DF403D0C}" type="pres">
      <dgm:prSet presAssocID="{DA249CE0-5CED-48D2-8A77-5AB1B072AF88}" presName="child4" presStyleLbl="bgAcc1" presStyleIdx="3" presStyleCnt="4" custLinFactNeighborX="-18368" custLinFactNeighborY="0"/>
      <dgm:spPr/>
      <dgm:t>
        <a:bodyPr/>
        <a:lstStyle/>
        <a:p>
          <a:pPr rtl="1"/>
          <a:endParaRPr lang="he-IL"/>
        </a:p>
      </dgm:t>
    </dgm:pt>
    <dgm:pt modelId="{BBB7D307-B7FF-46C0-A2BB-4DDF2D34090E}" type="pres">
      <dgm:prSet presAssocID="{DA249CE0-5CED-48D2-8A77-5AB1B072AF88}" presName="child4Text" presStyleLbl="bgAcc1" presStyleIdx="3" presStyleCnt="4">
        <dgm:presLayoutVars>
          <dgm:bulletEnabled val="1"/>
        </dgm:presLayoutVars>
      </dgm:prSet>
      <dgm:spPr/>
      <dgm:t>
        <a:bodyPr/>
        <a:lstStyle/>
        <a:p>
          <a:pPr rtl="1"/>
          <a:endParaRPr lang="he-IL"/>
        </a:p>
      </dgm:t>
    </dgm:pt>
    <dgm:pt modelId="{98A8B047-C3AB-4613-B46F-B8D35278B32E}" type="pres">
      <dgm:prSet presAssocID="{DA249CE0-5CED-48D2-8A77-5AB1B072AF88}" presName="childPlaceholder" presStyleCnt="0"/>
      <dgm:spPr/>
    </dgm:pt>
    <dgm:pt modelId="{24C18F5B-0D2D-4289-BA6E-6A830A1E304E}" type="pres">
      <dgm:prSet presAssocID="{DA249CE0-5CED-48D2-8A77-5AB1B072AF88}" presName="circle" presStyleCnt="0"/>
      <dgm:spPr/>
    </dgm:pt>
    <dgm:pt modelId="{873CFF0C-4D68-435C-96C3-E0D5891A207F}" type="pres">
      <dgm:prSet presAssocID="{DA249CE0-5CED-48D2-8A77-5AB1B072AF88}" presName="quadrant1" presStyleLbl="node1" presStyleIdx="0" presStyleCnt="4">
        <dgm:presLayoutVars>
          <dgm:chMax val="1"/>
          <dgm:bulletEnabled val="1"/>
        </dgm:presLayoutVars>
      </dgm:prSet>
      <dgm:spPr/>
      <dgm:t>
        <a:bodyPr/>
        <a:lstStyle/>
        <a:p>
          <a:pPr rtl="1"/>
          <a:endParaRPr lang="he-IL"/>
        </a:p>
      </dgm:t>
    </dgm:pt>
    <dgm:pt modelId="{1A314A7C-D486-473A-BE0F-5B526F9D7115}" type="pres">
      <dgm:prSet presAssocID="{DA249CE0-5CED-48D2-8A77-5AB1B072AF88}" presName="quadrant2" presStyleLbl="node1" presStyleIdx="1" presStyleCnt="4">
        <dgm:presLayoutVars>
          <dgm:chMax val="1"/>
          <dgm:bulletEnabled val="1"/>
        </dgm:presLayoutVars>
      </dgm:prSet>
      <dgm:spPr/>
      <dgm:t>
        <a:bodyPr/>
        <a:lstStyle/>
        <a:p>
          <a:pPr rtl="1"/>
          <a:endParaRPr lang="he-IL"/>
        </a:p>
      </dgm:t>
    </dgm:pt>
    <dgm:pt modelId="{1D50E87A-8AB7-4828-8C99-A01DA6B7B6A9}" type="pres">
      <dgm:prSet presAssocID="{DA249CE0-5CED-48D2-8A77-5AB1B072AF88}" presName="quadrant3" presStyleLbl="node1" presStyleIdx="2" presStyleCnt="4">
        <dgm:presLayoutVars>
          <dgm:chMax val="1"/>
          <dgm:bulletEnabled val="1"/>
        </dgm:presLayoutVars>
      </dgm:prSet>
      <dgm:spPr/>
      <dgm:t>
        <a:bodyPr/>
        <a:lstStyle/>
        <a:p>
          <a:pPr rtl="1"/>
          <a:endParaRPr lang="he-IL"/>
        </a:p>
      </dgm:t>
    </dgm:pt>
    <dgm:pt modelId="{109069AE-B97B-483D-B5BD-3A8923D984A4}" type="pres">
      <dgm:prSet presAssocID="{DA249CE0-5CED-48D2-8A77-5AB1B072AF88}" presName="quadrant4" presStyleLbl="node1" presStyleIdx="3" presStyleCnt="4">
        <dgm:presLayoutVars>
          <dgm:chMax val="1"/>
          <dgm:bulletEnabled val="1"/>
        </dgm:presLayoutVars>
      </dgm:prSet>
      <dgm:spPr/>
      <dgm:t>
        <a:bodyPr/>
        <a:lstStyle/>
        <a:p>
          <a:pPr rtl="1"/>
          <a:endParaRPr lang="he-IL"/>
        </a:p>
      </dgm:t>
    </dgm:pt>
    <dgm:pt modelId="{8A8E9013-3DFB-456E-A6AA-3DF6E35CDC57}" type="pres">
      <dgm:prSet presAssocID="{DA249CE0-5CED-48D2-8A77-5AB1B072AF88}" presName="quadrantPlaceholder" presStyleCnt="0"/>
      <dgm:spPr/>
    </dgm:pt>
    <dgm:pt modelId="{1EE9B87B-3062-4526-B49B-EC92777A4DEE}" type="pres">
      <dgm:prSet presAssocID="{DA249CE0-5CED-48D2-8A77-5AB1B072AF88}" presName="center1" presStyleLbl="fgShp" presStyleIdx="0" presStyleCnt="2"/>
      <dgm:spPr/>
    </dgm:pt>
    <dgm:pt modelId="{3531F23B-40A5-4A98-8361-C281DC714A60}" type="pres">
      <dgm:prSet presAssocID="{DA249CE0-5CED-48D2-8A77-5AB1B072AF88}" presName="center2" presStyleLbl="fgShp" presStyleIdx="1" presStyleCnt="2"/>
      <dgm:spPr/>
    </dgm:pt>
  </dgm:ptLst>
  <dgm:cxnLst>
    <dgm:cxn modelId="{931550B7-64C8-4CD5-B38B-9F8E5901039C}" type="presOf" srcId="{BC4E9F33-6B96-43AD-8AF3-2466A4D1B19C}" destId="{9C530AFE-D5A6-4087-9AA2-EBFE9D0BA554}" srcOrd="0" destOrd="2" presId="urn:microsoft.com/office/officeart/2005/8/layout/cycle4"/>
    <dgm:cxn modelId="{9F2D3052-0357-4149-B3D5-5423D9470B84}" srcId="{CD96D300-A7DD-46B0-955E-2566B278429F}" destId="{3049B16D-4B0E-4A94-9063-54C82271C2D7}" srcOrd="0" destOrd="0" parTransId="{071C3476-0920-4BA4-AA2B-9313CF62E216}" sibTransId="{90690032-6EBD-411A-AEA8-518CDF30262E}"/>
    <dgm:cxn modelId="{6B7A159F-6582-4FA2-87D2-C163C82B9C6C}" srcId="{91E1EF64-BB46-4E10-92C7-C298AD3C1099}" destId="{7FEA6964-F756-46E6-A423-BBA31C64844B}" srcOrd="3" destOrd="0" parTransId="{358B6A85-31C8-4A3D-9906-B748A8EFAED8}" sibTransId="{5D7E1BC2-A76C-49AE-BF1C-3032EBB896C9}"/>
    <dgm:cxn modelId="{89B92D80-83F4-452D-9BE7-9AA595B9197A}" type="presOf" srcId="{E7CBE5B5-F161-4BF0-9619-B8FB5B3D50EB}" destId="{9C530AFE-D5A6-4087-9AA2-EBFE9D0BA554}" srcOrd="0" destOrd="5" presId="urn:microsoft.com/office/officeart/2005/8/layout/cycle4"/>
    <dgm:cxn modelId="{8395EF72-6EF5-48B3-9622-486CDEA7402A}" type="presOf" srcId="{3049B16D-4B0E-4A94-9063-54C82271C2D7}" destId="{3D7B18BF-D9BF-4A04-96E3-1724406E9989}" srcOrd="0" destOrd="0" presId="urn:microsoft.com/office/officeart/2005/8/layout/cycle4"/>
    <dgm:cxn modelId="{A5218B41-DE69-42D1-89D7-A29B67F668C1}" srcId="{DA249CE0-5CED-48D2-8A77-5AB1B072AF88}" destId="{91E1EF64-BB46-4E10-92C7-C298AD3C1099}" srcOrd="3" destOrd="0" parTransId="{A4F14A59-392A-454A-82A1-BCF14B5406EE}" sibTransId="{5EB51A22-71B3-48EF-A0F8-131F81316BF2}"/>
    <dgm:cxn modelId="{5B486689-43AE-42D0-ABCC-A088C719A3AC}" type="presOf" srcId="{151670D6-C2CF-4FB9-B992-A8523991B6CB}" destId="{BA89FBF9-8E70-4C62-B14D-05AFEB5980DC}" srcOrd="1" destOrd="3" presId="urn:microsoft.com/office/officeart/2005/8/layout/cycle4"/>
    <dgm:cxn modelId="{68798B6B-96C6-4694-8F84-FC6787C232DE}" type="presOf" srcId="{3CDD97C7-DDBF-4A66-95BF-72E840E9B9A8}" destId="{8F93F027-1844-43F3-B32F-780696A3D7E6}" srcOrd="1" destOrd="0" presId="urn:microsoft.com/office/officeart/2005/8/layout/cycle4"/>
    <dgm:cxn modelId="{6AAB174D-E239-4107-A93F-B3E75E4C42DB}" type="presOf" srcId="{23158374-35B8-45D5-9B78-35D625A55D9E}" destId="{3D7B18BF-D9BF-4A04-96E3-1724406E9989}" srcOrd="0" destOrd="3" presId="urn:microsoft.com/office/officeart/2005/8/layout/cycle4"/>
    <dgm:cxn modelId="{DD2C4CFE-B5B1-4E5D-9ADB-7EE5C8142A1D}" type="presOf" srcId="{9169B947-ECD5-4849-A3BC-3752ACAE811A}" destId="{BA89FBF9-8E70-4C62-B14D-05AFEB5980DC}" srcOrd="1" destOrd="4" presId="urn:microsoft.com/office/officeart/2005/8/layout/cycle4"/>
    <dgm:cxn modelId="{292E571E-8CB5-4114-AB88-923C5CA0E734}" type="presOf" srcId="{B021D3C8-EC49-45AA-BDB9-6AA04ABB23B0}" destId="{BA89FBF9-8E70-4C62-B14D-05AFEB5980DC}" srcOrd="1" destOrd="6" presId="urn:microsoft.com/office/officeart/2005/8/layout/cycle4"/>
    <dgm:cxn modelId="{D46F8DD4-F417-4F82-A946-20A29BDB9C94}" type="presOf" srcId="{2B84C9A7-790C-4A67-A15C-F989CEC7AC25}" destId="{F86F1260-1FC4-4415-8FF4-1BA3DF403D0C}" srcOrd="0" destOrd="2" presId="urn:microsoft.com/office/officeart/2005/8/layout/cycle4"/>
    <dgm:cxn modelId="{24EAAF98-7ADD-4E07-B26B-0BFE939C2492}" srcId="{CD96D300-A7DD-46B0-955E-2566B278429F}" destId="{A6C24CD9-FDC1-446F-8860-7B675CA4D188}" srcOrd="2" destOrd="0" parTransId="{ACAD5784-772E-4D91-B730-D8CC64BDDB48}" sibTransId="{5A97C7D7-63C0-4C49-911E-B392931B5502}"/>
    <dgm:cxn modelId="{5AC51E66-109C-4E37-9738-F28D1FD5C3C0}" srcId="{034BA663-59D9-4F45-AE0D-5A0AE43963B4}" destId="{253BF799-DA1F-4CD0-97C1-B150B64E4493}" srcOrd="1" destOrd="0" parTransId="{815F72D5-AD92-4481-925F-B0AE6D641FA2}" sibTransId="{68D41A1B-58A0-4906-A583-0D48B1FEE570}"/>
    <dgm:cxn modelId="{6800C28F-270E-401C-A62A-F297BE74B36B}" type="presOf" srcId="{034BA663-59D9-4F45-AE0D-5A0AE43963B4}" destId="{1A314A7C-D486-473A-BE0F-5B526F9D7115}" srcOrd="0" destOrd="0" presId="urn:microsoft.com/office/officeart/2005/8/layout/cycle4"/>
    <dgm:cxn modelId="{F561FC04-FE18-47A7-8F05-5C863FAF4680}" srcId="{034BA663-59D9-4F45-AE0D-5A0AE43963B4}" destId="{B894FFD6-4159-48D1-8D2D-96ED96EC5049}" srcOrd="0" destOrd="0" parTransId="{12B0225B-A63D-46B6-A4F2-A8194C94B63B}" sibTransId="{1E00BF43-3B35-4A66-9FE5-2FDD7396ECDD}"/>
    <dgm:cxn modelId="{9ED89A63-5AF5-489A-9CC1-7EBED4283503}" type="presOf" srcId="{52B55E9E-ABD2-4C17-A51C-6C24F7426E6A}" destId="{F86F1260-1FC4-4415-8FF4-1BA3DF403D0C}" srcOrd="0" destOrd="0" presId="urn:microsoft.com/office/officeart/2005/8/layout/cycle4"/>
    <dgm:cxn modelId="{9205E7FD-1BD1-4352-9641-BF46EF4A9C4B}" type="presOf" srcId="{8BD5A75B-5ED7-4247-BA1B-B53DD87F58E8}" destId="{F86F1260-1FC4-4415-8FF4-1BA3DF403D0C}" srcOrd="0" destOrd="1" presId="urn:microsoft.com/office/officeart/2005/8/layout/cycle4"/>
    <dgm:cxn modelId="{7B879B45-A716-45EE-89FE-F907E791B3BC}" type="presOf" srcId="{23158374-35B8-45D5-9B78-35D625A55D9E}" destId="{A0157AA9-3623-4594-AD7B-BFA879D825BE}" srcOrd="1" destOrd="3" presId="urn:microsoft.com/office/officeart/2005/8/layout/cycle4"/>
    <dgm:cxn modelId="{DB8DE9E9-26BB-405F-88CC-CC2ABA7F4D31}" srcId="{BFF01E10-36AA-43D6-AF9E-C38699D0CA53}" destId="{CE3277C7-7295-487F-888F-17379C6D4246}" srcOrd="4" destOrd="0" parTransId="{FB13F700-F446-459C-B707-BC028EF936E7}" sibTransId="{FFC14A0A-6B9A-4430-A43E-98D30A9FDB3E}"/>
    <dgm:cxn modelId="{41C3205B-07D9-4A95-9569-B34F7652EAC1}" srcId="{BFF01E10-36AA-43D6-AF9E-C38699D0CA53}" destId="{F2D23DF7-2D6C-4FC6-9FBF-D925B7EDFABB}" srcOrd="2" destOrd="0" parTransId="{C93817C1-38E6-45A6-A8B7-2614C2C2AB1C}" sibTransId="{FFAC7E87-BC74-405E-85D8-D1C5D501BEA0}"/>
    <dgm:cxn modelId="{74401F44-86AD-4425-817A-4EF1048DEB94}" srcId="{034BA663-59D9-4F45-AE0D-5A0AE43963B4}" destId="{B021D3C8-EC49-45AA-BDB9-6AA04ABB23B0}" srcOrd="6" destOrd="0" parTransId="{8CE835BD-0F83-4850-B564-97D55C24617D}" sibTransId="{633B952C-F2D8-48C5-8DC4-06AC07CDA02A}"/>
    <dgm:cxn modelId="{6A398BEA-7CEE-4922-8CC2-BF35DF361279}" type="presOf" srcId="{8BD5A75B-5ED7-4247-BA1B-B53DD87F58E8}" destId="{BBB7D307-B7FF-46C0-A2BB-4DDF2D34090E}" srcOrd="1" destOrd="1" presId="urn:microsoft.com/office/officeart/2005/8/layout/cycle4"/>
    <dgm:cxn modelId="{E634FD23-CAAB-43AD-9DCD-C9EB5D1D3752}" type="presOf" srcId="{7FEA6964-F756-46E6-A423-BBA31C64844B}" destId="{BBB7D307-B7FF-46C0-A2BB-4DDF2D34090E}" srcOrd="1" destOrd="3" presId="urn:microsoft.com/office/officeart/2005/8/layout/cycle4"/>
    <dgm:cxn modelId="{C1D5EA57-FEB4-4417-978A-0F19477AB034}" type="presOf" srcId="{F2D23DF7-2D6C-4FC6-9FBF-D925B7EDFABB}" destId="{0E002D41-0A0D-4E83-869A-93CCEFA39F42}" srcOrd="0" destOrd="2" presId="urn:microsoft.com/office/officeart/2005/8/layout/cycle4"/>
    <dgm:cxn modelId="{5FF9EEDB-36ED-4DF2-9D8C-D71CAD47B6BC}" type="presOf" srcId="{DA249CE0-5CED-48D2-8A77-5AB1B072AF88}" destId="{CAEED8B1-DD39-4667-9DD7-37E8E15B04EF}" srcOrd="0" destOrd="0" presId="urn:microsoft.com/office/officeart/2005/8/layout/cycle4"/>
    <dgm:cxn modelId="{7EED6A36-B4C1-4234-B8F8-4D0986F63B93}" type="presOf" srcId="{253BF799-DA1F-4CD0-97C1-B150B64E4493}" destId="{BA89FBF9-8E70-4C62-B14D-05AFEB5980DC}" srcOrd="1" destOrd="1" presId="urn:microsoft.com/office/officeart/2005/8/layout/cycle4"/>
    <dgm:cxn modelId="{38C3484F-FBA4-4D40-BFA4-E92F571E79BC}" type="presOf" srcId="{7FEA6964-F756-46E6-A423-BBA31C64844B}" destId="{F86F1260-1FC4-4415-8FF4-1BA3DF403D0C}" srcOrd="0" destOrd="3" presId="urn:microsoft.com/office/officeart/2005/8/layout/cycle4"/>
    <dgm:cxn modelId="{919233EA-A24D-448C-8CDA-0337A15A344F}" srcId="{BFF01E10-36AA-43D6-AF9E-C38699D0CA53}" destId="{DC9D38B3-211A-4FB6-94F8-BCD84D9DCF7C}" srcOrd="3" destOrd="0" parTransId="{85920124-FAAD-49C0-AF43-2D70B3823A2F}" sibTransId="{E60BD4F4-B26E-4ADA-9823-23A1FEBBF267}"/>
    <dgm:cxn modelId="{F2850C6E-5D34-413E-A69E-8E21D56391F7}" type="presOf" srcId="{52B55E9E-ABD2-4C17-A51C-6C24F7426E6A}" destId="{BBB7D307-B7FF-46C0-A2BB-4DDF2D34090E}" srcOrd="1" destOrd="0" presId="urn:microsoft.com/office/officeart/2005/8/layout/cycle4"/>
    <dgm:cxn modelId="{A689C592-A1AD-40FC-B4E1-F2D4AB7585BA}" type="presOf" srcId="{E7CBE5B5-F161-4BF0-9619-B8FB5B3D50EB}" destId="{BA89FBF9-8E70-4C62-B14D-05AFEB5980DC}" srcOrd="1" destOrd="5" presId="urn:microsoft.com/office/officeart/2005/8/layout/cycle4"/>
    <dgm:cxn modelId="{3E0A9905-583E-4180-9BCD-3FD40EC7141A}" type="presOf" srcId="{DC9D38B3-211A-4FB6-94F8-BCD84D9DCF7C}" destId="{8F93F027-1844-43F3-B32F-780696A3D7E6}" srcOrd="1" destOrd="3" presId="urn:microsoft.com/office/officeart/2005/8/layout/cycle4"/>
    <dgm:cxn modelId="{BAA81DFD-DA4C-4968-A663-1DDCD334666E}" type="presOf" srcId="{9169B947-ECD5-4849-A3BC-3752ACAE811A}" destId="{9C530AFE-D5A6-4087-9AA2-EBFE9D0BA554}" srcOrd="0" destOrd="4" presId="urn:microsoft.com/office/officeart/2005/8/layout/cycle4"/>
    <dgm:cxn modelId="{ADF636B0-9C62-4811-B969-D272DE930F26}" type="presOf" srcId="{B894FFD6-4159-48D1-8D2D-96ED96EC5049}" destId="{9C530AFE-D5A6-4087-9AA2-EBFE9D0BA554}" srcOrd="0" destOrd="0" presId="urn:microsoft.com/office/officeart/2005/8/layout/cycle4"/>
    <dgm:cxn modelId="{DD9CF9B4-69EB-404C-8DF6-9E9AFBC14FCE}" type="presOf" srcId="{3049B16D-4B0E-4A94-9063-54C82271C2D7}" destId="{A0157AA9-3623-4594-AD7B-BFA879D825BE}" srcOrd="1" destOrd="0" presId="urn:microsoft.com/office/officeart/2005/8/layout/cycle4"/>
    <dgm:cxn modelId="{7FF820BA-BBBA-471A-8639-965354D92C34}" srcId="{034BA663-59D9-4F45-AE0D-5A0AE43963B4}" destId="{9169B947-ECD5-4849-A3BC-3752ACAE811A}" srcOrd="4" destOrd="0" parTransId="{7724706F-2F89-44F3-802D-18715C012677}" sibTransId="{66C0A533-C04C-41FC-96FD-9F7A7BC0098D}"/>
    <dgm:cxn modelId="{2B8BC955-4A05-42AE-AD8D-74EAEB944476}" srcId="{BFF01E10-36AA-43D6-AF9E-C38699D0CA53}" destId="{3CDD97C7-DDBF-4A66-95BF-72E840E9B9A8}" srcOrd="0" destOrd="0" parTransId="{9F258DAD-6098-4A0B-AEFF-C3BB21F12E69}" sibTransId="{F393797F-C690-4943-8463-BF6411FC687F}"/>
    <dgm:cxn modelId="{3974A6EE-25DA-435E-B502-EA28DA39C761}" type="presOf" srcId="{151670D6-C2CF-4FB9-B992-A8523991B6CB}" destId="{9C530AFE-D5A6-4087-9AA2-EBFE9D0BA554}" srcOrd="0" destOrd="3" presId="urn:microsoft.com/office/officeart/2005/8/layout/cycle4"/>
    <dgm:cxn modelId="{1FBB129C-6C4A-4A3F-B810-DE37C933F145}" srcId="{91E1EF64-BB46-4E10-92C7-C298AD3C1099}" destId="{8BD5A75B-5ED7-4247-BA1B-B53DD87F58E8}" srcOrd="1" destOrd="0" parTransId="{1B641D60-7A97-4443-9231-C64B76F36D5E}" sibTransId="{A8452A45-BF61-4351-8A6A-692E99F1AD0C}"/>
    <dgm:cxn modelId="{A2518F3F-2405-429A-91A3-F2D271078045}" type="presOf" srcId="{BC4E9F33-6B96-43AD-8AF3-2466A4D1B19C}" destId="{BA89FBF9-8E70-4C62-B14D-05AFEB5980DC}" srcOrd="1" destOrd="2" presId="urn:microsoft.com/office/officeart/2005/8/layout/cycle4"/>
    <dgm:cxn modelId="{5320CCC5-ED8B-4201-A8CA-B193750328C6}" type="presOf" srcId="{2B84C9A7-790C-4A67-A15C-F989CEC7AC25}" destId="{BBB7D307-B7FF-46C0-A2BB-4DDF2D34090E}" srcOrd="1" destOrd="2" presId="urn:microsoft.com/office/officeart/2005/8/layout/cycle4"/>
    <dgm:cxn modelId="{13F5DD5C-A27A-4951-A22F-694F43783CA9}" srcId="{034BA663-59D9-4F45-AE0D-5A0AE43963B4}" destId="{151670D6-C2CF-4FB9-B992-A8523991B6CB}" srcOrd="3" destOrd="0" parTransId="{91FB7BE9-31AD-4EBB-BB0E-C7004F8DE738}" sibTransId="{036CCC91-F6A3-4B73-B4F4-AD80D03F1EC0}"/>
    <dgm:cxn modelId="{53771FC9-4150-455E-87AC-8349DB2EDC6C}" srcId="{CD96D300-A7DD-46B0-955E-2566B278429F}" destId="{23158374-35B8-45D5-9B78-35D625A55D9E}" srcOrd="3" destOrd="0" parTransId="{C5FA8449-7ADD-4EB6-8792-37486AFEC022}" sibTransId="{E03D6B6F-C1A6-4BA7-883A-3F7F957E254E}"/>
    <dgm:cxn modelId="{982358DC-1485-467A-83A1-5791A9DF5ACB}" type="presOf" srcId="{F2D23DF7-2D6C-4FC6-9FBF-D925B7EDFABB}" destId="{8F93F027-1844-43F3-B32F-780696A3D7E6}" srcOrd="1" destOrd="2" presId="urn:microsoft.com/office/officeart/2005/8/layout/cycle4"/>
    <dgm:cxn modelId="{47B956C9-2D97-47FD-AAFA-8B655F003278}" srcId="{DA249CE0-5CED-48D2-8A77-5AB1B072AF88}" destId="{BFF01E10-36AA-43D6-AF9E-C38699D0CA53}" srcOrd="0" destOrd="0" parTransId="{64B62628-2BE6-4BB1-A7C9-5CC7FE2541B3}" sibTransId="{C0F2E79C-0A47-48ED-A915-8B7D0C6B6DD9}"/>
    <dgm:cxn modelId="{48ACB430-5119-40BF-BFCC-BC164515709B}" srcId="{91E1EF64-BB46-4E10-92C7-C298AD3C1099}" destId="{2B84C9A7-790C-4A67-A15C-F989CEC7AC25}" srcOrd="2" destOrd="0" parTransId="{E4834FAA-805A-4BC5-93D7-34B0CA055DD0}" sibTransId="{D848AA05-1C6E-4053-9845-43D0BCC6CCE0}"/>
    <dgm:cxn modelId="{95FE2DDE-B897-4D9C-B750-6CAA172862F9}" type="presOf" srcId="{8E8FC7A5-C4A1-4378-8873-D2BAB178ABC3}" destId="{0E002D41-0A0D-4E83-869A-93CCEFA39F42}" srcOrd="0" destOrd="1" presId="urn:microsoft.com/office/officeart/2005/8/layout/cycle4"/>
    <dgm:cxn modelId="{C0F28560-1703-445E-8040-37B1118632A7}" srcId="{DA249CE0-5CED-48D2-8A77-5AB1B072AF88}" destId="{034BA663-59D9-4F45-AE0D-5A0AE43963B4}" srcOrd="1" destOrd="0" parTransId="{72592888-9816-42B9-AA6A-D89F625F776C}" sibTransId="{D351A020-0148-4712-853E-B4B0A6AC06F8}"/>
    <dgm:cxn modelId="{5CFD073A-5287-4C86-A115-B6CFFC8F24DE}" type="presOf" srcId="{B021D3C8-EC49-45AA-BDB9-6AA04ABB23B0}" destId="{9C530AFE-D5A6-4087-9AA2-EBFE9D0BA554}" srcOrd="0" destOrd="6" presId="urn:microsoft.com/office/officeart/2005/8/layout/cycle4"/>
    <dgm:cxn modelId="{B4452BD6-F01E-4028-9EF5-9B688BD44BAA}" type="presOf" srcId="{70F6883F-41F6-45AF-845A-430E722880B9}" destId="{A0157AA9-3623-4594-AD7B-BFA879D825BE}" srcOrd="1" destOrd="4" presId="urn:microsoft.com/office/officeart/2005/8/layout/cycle4"/>
    <dgm:cxn modelId="{A5E3B5D9-5C5B-441A-ADF3-81C333D5573F}" srcId="{91E1EF64-BB46-4E10-92C7-C298AD3C1099}" destId="{52B55E9E-ABD2-4C17-A51C-6C24F7426E6A}" srcOrd="0" destOrd="0" parTransId="{92D1D6BF-3496-419B-AF4C-BF9082B2C8EA}" sibTransId="{B946EEC3-2DD4-4439-AE71-4D777B64879D}"/>
    <dgm:cxn modelId="{6CF7039D-FC52-41D8-9831-28F099B9E88A}" srcId="{CD96D300-A7DD-46B0-955E-2566B278429F}" destId="{CE041A39-080A-490C-AE54-525A14D0319D}" srcOrd="1" destOrd="0" parTransId="{7375EA7B-E33F-4EFE-A4A1-DE9135E808C5}" sibTransId="{1DD629F8-6B05-4DA8-BCD4-C9F007C9757C}"/>
    <dgm:cxn modelId="{B22C123F-16FF-4FC6-A596-956308513D6A}" srcId="{DA249CE0-5CED-48D2-8A77-5AB1B072AF88}" destId="{CD96D300-A7DD-46B0-955E-2566B278429F}" srcOrd="2" destOrd="0" parTransId="{21FEA787-9C25-465D-9C96-989E164435C3}" sibTransId="{9C51FD51-AFBE-4829-8714-D22A4D214995}"/>
    <dgm:cxn modelId="{0847F4E2-C035-459C-9B09-6BEA97CD690A}" type="presOf" srcId="{CE3277C7-7295-487F-888F-17379C6D4246}" destId="{8F93F027-1844-43F3-B32F-780696A3D7E6}" srcOrd="1" destOrd="4" presId="urn:microsoft.com/office/officeart/2005/8/layout/cycle4"/>
    <dgm:cxn modelId="{45AA7107-C75B-40ED-9A5E-243EDF32BC52}" type="presOf" srcId="{3CDD97C7-DDBF-4A66-95BF-72E840E9B9A8}" destId="{0E002D41-0A0D-4E83-869A-93CCEFA39F42}" srcOrd="0" destOrd="0" presId="urn:microsoft.com/office/officeart/2005/8/layout/cycle4"/>
    <dgm:cxn modelId="{8BC8042E-CEE3-4AB5-A8C5-708C4B968B5C}" type="presOf" srcId="{A6C24CD9-FDC1-446F-8860-7B675CA4D188}" destId="{A0157AA9-3623-4594-AD7B-BFA879D825BE}" srcOrd="1" destOrd="2" presId="urn:microsoft.com/office/officeart/2005/8/layout/cycle4"/>
    <dgm:cxn modelId="{E38CD9F8-32C9-4289-B8AD-C3C47D19DB73}" type="presOf" srcId="{BFF01E10-36AA-43D6-AF9E-C38699D0CA53}" destId="{873CFF0C-4D68-435C-96C3-E0D5891A207F}" srcOrd="0" destOrd="0" presId="urn:microsoft.com/office/officeart/2005/8/layout/cycle4"/>
    <dgm:cxn modelId="{CA25730D-B1EE-4352-8CEE-82ECB51FCEB4}" type="presOf" srcId="{91E1EF64-BB46-4E10-92C7-C298AD3C1099}" destId="{109069AE-B97B-483D-B5BD-3A8923D984A4}" srcOrd="0" destOrd="0" presId="urn:microsoft.com/office/officeart/2005/8/layout/cycle4"/>
    <dgm:cxn modelId="{F307BC89-56BC-4685-9FB0-1F44D23C3840}" srcId="{034BA663-59D9-4F45-AE0D-5A0AE43963B4}" destId="{BC4E9F33-6B96-43AD-8AF3-2466A4D1B19C}" srcOrd="2" destOrd="0" parTransId="{6DC86612-A299-42EB-97B3-B430A87419A8}" sibTransId="{28B9338D-3229-4F39-B938-058E4FEA959C}"/>
    <dgm:cxn modelId="{958B71E0-2ABB-4E30-88A2-FB812B662B54}" type="presOf" srcId="{CE041A39-080A-490C-AE54-525A14D0319D}" destId="{A0157AA9-3623-4594-AD7B-BFA879D825BE}" srcOrd="1" destOrd="1" presId="urn:microsoft.com/office/officeart/2005/8/layout/cycle4"/>
    <dgm:cxn modelId="{56730C07-2791-4462-86FB-1B196DF0DFDD}" type="presOf" srcId="{70F6883F-41F6-45AF-845A-430E722880B9}" destId="{3D7B18BF-D9BF-4A04-96E3-1724406E9989}" srcOrd="0" destOrd="4" presId="urn:microsoft.com/office/officeart/2005/8/layout/cycle4"/>
    <dgm:cxn modelId="{DE47F73D-359C-4137-9151-D5DF71894D81}" srcId="{034BA663-59D9-4F45-AE0D-5A0AE43963B4}" destId="{E7CBE5B5-F161-4BF0-9619-B8FB5B3D50EB}" srcOrd="5" destOrd="0" parTransId="{8C254ED2-C93C-446E-A688-D489EDB66E9C}" sibTransId="{215BE88F-A412-4196-AA52-A5141F44B6F9}"/>
    <dgm:cxn modelId="{B08895E5-DD45-4861-9D1B-8CF25BCE85C9}" type="presOf" srcId="{8E8FC7A5-C4A1-4378-8873-D2BAB178ABC3}" destId="{8F93F027-1844-43F3-B32F-780696A3D7E6}" srcOrd="1" destOrd="1" presId="urn:microsoft.com/office/officeart/2005/8/layout/cycle4"/>
    <dgm:cxn modelId="{79547F49-E665-4911-A480-EC8264697762}" type="presOf" srcId="{CD96D300-A7DD-46B0-955E-2566B278429F}" destId="{1D50E87A-8AB7-4828-8C99-A01DA6B7B6A9}" srcOrd="0" destOrd="0" presId="urn:microsoft.com/office/officeart/2005/8/layout/cycle4"/>
    <dgm:cxn modelId="{A602A768-CBD9-424F-B191-F5DE433F5909}" type="presOf" srcId="{DC9D38B3-211A-4FB6-94F8-BCD84D9DCF7C}" destId="{0E002D41-0A0D-4E83-869A-93CCEFA39F42}" srcOrd="0" destOrd="3" presId="urn:microsoft.com/office/officeart/2005/8/layout/cycle4"/>
    <dgm:cxn modelId="{D1D73D96-3E15-4D61-9309-1F41CF28EC63}" type="presOf" srcId="{CE041A39-080A-490C-AE54-525A14D0319D}" destId="{3D7B18BF-D9BF-4A04-96E3-1724406E9989}" srcOrd="0" destOrd="1" presId="urn:microsoft.com/office/officeart/2005/8/layout/cycle4"/>
    <dgm:cxn modelId="{92E401CD-BAA8-4E69-974A-687E57ADA8DA}" type="presOf" srcId="{253BF799-DA1F-4CD0-97C1-B150B64E4493}" destId="{9C530AFE-D5A6-4087-9AA2-EBFE9D0BA554}" srcOrd="0" destOrd="1" presId="urn:microsoft.com/office/officeart/2005/8/layout/cycle4"/>
    <dgm:cxn modelId="{461833B6-838C-4B26-88AC-2CDD39256066}" type="presOf" srcId="{A6C24CD9-FDC1-446F-8860-7B675CA4D188}" destId="{3D7B18BF-D9BF-4A04-96E3-1724406E9989}" srcOrd="0" destOrd="2" presId="urn:microsoft.com/office/officeart/2005/8/layout/cycle4"/>
    <dgm:cxn modelId="{E9BCA916-5C1F-47C2-B5B4-E2A554CEFF22}" srcId="{CD96D300-A7DD-46B0-955E-2566B278429F}" destId="{70F6883F-41F6-45AF-845A-430E722880B9}" srcOrd="4" destOrd="0" parTransId="{1D3CCE3D-2FB9-48EF-8437-12C6051D728A}" sibTransId="{74ED9D0B-3011-4C82-A6E7-C9F61630101D}"/>
    <dgm:cxn modelId="{99A98662-1963-49F2-A311-32CBCF9B8060}" type="presOf" srcId="{B894FFD6-4159-48D1-8D2D-96ED96EC5049}" destId="{BA89FBF9-8E70-4C62-B14D-05AFEB5980DC}" srcOrd="1" destOrd="0" presId="urn:microsoft.com/office/officeart/2005/8/layout/cycle4"/>
    <dgm:cxn modelId="{52AA1932-E271-4897-94F2-6694C1D5D5BC}" type="presOf" srcId="{CE3277C7-7295-487F-888F-17379C6D4246}" destId="{0E002D41-0A0D-4E83-869A-93CCEFA39F42}" srcOrd="0" destOrd="4" presId="urn:microsoft.com/office/officeart/2005/8/layout/cycle4"/>
    <dgm:cxn modelId="{F17FD32C-5DFA-4499-AAFC-AA029CAE6FD7}" srcId="{BFF01E10-36AA-43D6-AF9E-C38699D0CA53}" destId="{8E8FC7A5-C4A1-4378-8873-D2BAB178ABC3}" srcOrd="1" destOrd="0" parTransId="{A8F724FF-0771-494D-8FAC-D23ADAB59D4F}" sibTransId="{9572E69C-5596-421D-98E1-4EFCCA268B49}"/>
    <dgm:cxn modelId="{5FFC4704-74A9-4869-8515-3EBD4AF6A61B}" type="presParOf" srcId="{CAEED8B1-DD39-4667-9DD7-37E8E15B04EF}" destId="{8DEBCE95-A53B-4C95-BF1B-B107395A809A}" srcOrd="0" destOrd="0" presId="urn:microsoft.com/office/officeart/2005/8/layout/cycle4"/>
    <dgm:cxn modelId="{F87C336D-3B7C-4505-80ED-1233EDB90B7A}" type="presParOf" srcId="{8DEBCE95-A53B-4C95-BF1B-B107395A809A}" destId="{DF1E96D4-9920-4C76-9CD5-45C769DB6E12}" srcOrd="0" destOrd="0" presId="urn:microsoft.com/office/officeart/2005/8/layout/cycle4"/>
    <dgm:cxn modelId="{4D281423-C45D-4669-947A-85412652AFA2}" type="presParOf" srcId="{DF1E96D4-9920-4C76-9CD5-45C769DB6E12}" destId="{0E002D41-0A0D-4E83-869A-93CCEFA39F42}" srcOrd="0" destOrd="0" presId="urn:microsoft.com/office/officeart/2005/8/layout/cycle4"/>
    <dgm:cxn modelId="{210F9BD0-4BC1-40D5-906C-2DC4FFF8DB0A}" type="presParOf" srcId="{DF1E96D4-9920-4C76-9CD5-45C769DB6E12}" destId="{8F93F027-1844-43F3-B32F-780696A3D7E6}" srcOrd="1" destOrd="0" presId="urn:microsoft.com/office/officeart/2005/8/layout/cycle4"/>
    <dgm:cxn modelId="{0BD67D3C-E8C4-4664-85CD-C084E7475EDF}" type="presParOf" srcId="{8DEBCE95-A53B-4C95-BF1B-B107395A809A}" destId="{B7EEB18B-0B76-418D-BF7B-835FDA13796D}" srcOrd="1" destOrd="0" presId="urn:microsoft.com/office/officeart/2005/8/layout/cycle4"/>
    <dgm:cxn modelId="{FF2BE779-6ECB-4C6E-AF89-986200B3E6D4}" type="presParOf" srcId="{B7EEB18B-0B76-418D-BF7B-835FDA13796D}" destId="{9C530AFE-D5A6-4087-9AA2-EBFE9D0BA554}" srcOrd="0" destOrd="0" presId="urn:microsoft.com/office/officeart/2005/8/layout/cycle4"/>
    <dgm:cxn modelId="{2F5E0817-F9B9-4D90-BFA4-BEF4B658B6F7}" type="presParOf" srcId="{B7EEB18B-0B76-418D-BF7B-835FDA13796D}" destId="{BA89FBF9-8E70-4C62-B14D-05AFEB5980DC}" srcOrd="1" destOrd="0" presId="urn:microsoft.com/office/officeart/2005/8/layout/cycle4"/>
    <dgm:cxn modelId="{B3FACCB9-6BE4-4135-8EC8-225181A1B4AD}" type="presParOf" srcId="{8DEBCE95-A53B-4C95-BF1B-B107395A809A}" destId="{5D4C7738-F87A-4A23-993E-5F4F6793383A}" srcOrd="2" destOrd="0" presId="urn:microsoft.com/office/officeart/2005/8/layout/cycle4"/>
    <dgm:cxn modelId="{E29F2FBC-FAE6-49FB-B9ED-2CFE7F0F5240}" type="presParOf" srcId="{5D4C7738-F87A-4A23-993E-5F4F6793383A}" destId="{3D7B18BF-D9BF-4A04-96E3-1724406E9989}" srcOrd="0" destOrd="0" presId="urn:microsoft.com/office/officeart/2005/8/layout/cycle4"/>
    <dgm:cxn modelId="{D99DB5B5-D9CA-4C3F-BFCB-A2527DC3AE47}" type="presParOf" srcId="{5D4C7738-F87A-4A23-993E-5F4F6793383A}" destId="{A0157AA9-3623-4594-AD7B-BFA879D825BE}" srcOrd="1" destOrd="0" presId="urn:microsoft.com/office/officeart/2005/8/layout/cycle4"/>
    <dgm:cxn modelId="{6A3DFA60-C1C9-4557-A8C6-5BA3B7BBF8D5}" type="presParOf" srcId="{8DEBCE95-A53B-4C95-BF1B-B107395A809A}" destId="{C3DFA252-550F-4C14-8067-C0421B5A4EA2}" srcOrd="3" destOrd="0" presId="urn:microsoft.com/office/officeart/2005/8/layout/cycle4"/>
    <dgm:cxn modelId="{E1F4E6A9-0F93-4C63-9A66-620052A0F796}" type="presParOf" srcId="{C3DFA252-550F-4C14-8067-C0421B5A4EA2}" destId="{F86F1260-1FC4-4415-8FF4-1BA3DF403D0C}" srcOrd="0" destOrd="0" presId="urn:microsoft.com/office/officeart/2005/8/layout/cycle4"/>
    <dgm:cxn modelId="{F5A2F8BF-E378-47FD-A792-DD72DF9E8C84}" type="presParOf" srcId="{C3DFA252-550F-4C14-8067-C0421B5A4EA2}" destId="{BBB7D307-B7FF-46C0-A2BB-4DDF2D34090E}" srcOrd="1" destOrd="0" presId="urn:microsoft.com/office/officeart/2005/8/layout/cycle4"/>
    <dgm:cxn modelId="{C70FC1BC-7B2B-4DC5-B20B-87C2588D6667}" type="presParOf" srcId="{8DEBCE95-A53B-4C95-BF1B-B107395A809A}" destId="{98A8B047-C3AB-4613-B46F-B8D35278B32E}" srcOrd="4" destOrd="0" presId="urn:microsoft.com/office/officeart/2005/8/layout/cycle4"/>
    <dgm:cxn modelId="{02E550C6-E9AF-4359-A435-7ACBB143946A}" type="presParOf" srcId="{CAEED8B1-DD39-4667-9DD7-37E8E15B04EF}" destId="{24C18F5B-0D2D-4289-BA6E-6A830A1E304E}" srcOrd="1" destOrd="0" presId="urn:microsoft.com/office/officeart/2005/8/layout/cycle4"/>
    <dgm:cxn modelId="{96B9B17B-9873-4F88-BB5B-8DCFF2FFA872}" type="presParOf" srcId="{24C18F5B-0D2D-4289-BA6E-6A830A1E304E}" destId="{873CFF0C-4D68-435C-96C3-E0D5891A207F}" srcOrd="0" destOrd="0" presId="urn:microsoft.com/office/officeart/2005/8/layout/cycle4"/>
    <dgm:cxn modelId="{0DAED8FB-9170-4691-B0C6-482126C180A8}" type="presParOf" srcId="{24C18F5B-0D2D-4289-BA6E-6A830A1E304E}" destId="{1A314A7C-D486-473A-BE0F-5B526F9D7115}" srcOrd="1" destOrd="0" presId="urn:microsoft.com/office/officeart/2005/8/layout/cycle4"/>
    <dgm:cxn modelId="{40A3D967-7480-42B2-B331-4BF79A927493}" type="presParOf" srcId="{24C18F5B-0D2D-4289-BA6E-6A830A1E304E}" destId="{1D50E87A-8AB7-4828-8C99-A01DA6B7B6A9}" srcOrd="2" destOrd="0" presId="urn:microsoft.com/office/officeart/2005/8/layout/cycle4"/>
    <dgm:cxn modelId="{3A46EEC4-CFC4-4AB9-BC46-607A1CDF023F}" type="presParOf" srcId="{24C18F5B-0D2D-4289-BA6E-6A830A1E304E}" destId="{109069AE-B97B-483D-B5BD-3A8923D984A4}" srcOrd="3" destOrd="0" presId="urn:microsoft.com/office/officeart/2005/8/layout/cycle4"/>
    <dgm:cxn modelId="{30D478C5-8AF1-4470-AB42-E31C1F43CA38}" type="presParOf" srcId="{24C18F5B-0D2D-4289-BA6E-6A830A1E304E}" destId="{8A8E9013-3DFB-456E-A6AA-3DF6E35CDC57}" srcOrd="4" destOrd="0" presId="urn:microsoft.com/office/officeart/2005/8/layout/cycle4"/>
    <dgm:cxn modelId="{1A906C87-DC79-48CB-B74A-2BC6FC8710F7}" type="presParOf" srcId="{CAEED8B1-DD39-4667-9DD7-37E8E15B04EF}" destId="{1EE9B87B-3062-4526-B49B-EC92777A4DEE}" srcOrd="2" destOrd="0" presId="urn:microsoft.com/office/officeart/2005/8/layout/cycle4"/>
    <dgm:cxn modelId="{49D966C8-A2E1-4BA7-BD64-460B9A7162FD}" type="presParOf" srcId="{CAEED8B1-DD39-4667-9DD7-37E8E15B04EF}" destId="{3531F23B-40A5-4A98-8361-C281DC714A60}" srcOrd="3" destOrd="0" presId="urn:microsoft.com/office/officeart/2005/8/layout/cycle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7B18BF-D9BF-4A04-96E3-1724406E9989}">
      <dsp:nvSpPr>
        <dsp:cNvPr id="0" name=""/>
        <dsp:cNvSpPr/>
      </dsp:nvSpPr>
      <dsp:spPr>
        <a:xfrm>
          <a:off x="5249385" y="3632940"/>
          <a:ext cx="2639224" cy="1709619"/>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t" anchorCtr="0">
          <a:noAutofit/>
        </a:bodyPr>
        <a:lstStyle/>
        <a:p>
          <a:pPr marL="114300" lvl="1" indent="-114300" algn="r" defTabSz="622300" rtl="1">
            <a:lnSpc>
              <a:spcPct val="90000"/>
            </a:lnSpc>
            <a:spcBef>
              <a:spcPct val="0"/>
            </a:spcBef>
            <a:spcAft>
              <a:spcPct val="15000"/>
            </a:spcAft>
            <a:buChar char="••"/>
          </a:pPr>
          <a:r>
            <a:rPr lang="he-IL" sz="1400" kern="1200" dirty="0" smtClean="0"/>
            <a:t>למי מיועדת הקרן</a:t>
          </a:r>
          <a:endParaRPr lang="he-IL" sz="1400" kern="1200" dirty="0"/>
        </a:p>
        <a:p>
          <a:pPr marL="114300" lvl="1" indent="-114300" algn="r" defTabSz="622300" rtl="1">
            <a:lnSpc>
              <a:spcPct val="90000"/>
            </a:lnSpc>
            <a:spcBef>
              <a:spcPct val="0"/>
            </a:spcBef>
            <a:spcAft>
              <a:spcPct val="15000"/>
            </a:spcAft>
            <a:buChar char="••"/>
          </a:pPr>
          <a:r>
            <a:rPr lang="he-IL" sz="1400" kern="1200" dirty="0" smtClean="0"/>
            <a:t>איך פונים</a:t>
          </a:r>
          <a:endParaRPr lang="he-IL" sz="1400" kern="1200" dirty="0"/>
        </a:p>
        <a:p>
          <a:pPr marL="114300" lvl="1" indent="-114300" algn="r" defTabSz="622300" rtl="1">
            <a:lnSpc>
              <a:spcPct val="90000"/>
            </a:lnSpc>
            <a:spcBef>
              <a:spcPct val="0"/>
            </a:spcBef>
            <a:spcAft>
              <a:spcPct val="15000"/>
            </a:spcAft>
            <a:buChar char="••"/>
          </a:pPr>
          <a:r>
            <a:rPr lang="he-IL" sz="1400" kern="1200" dirty="0" smtClean="0"/>
            <a:t>מה אפשרויות התמיכה</a:t>
          </a:r>
          <a:endParaRPr lang="he-IL" sz="1400" kern="1200" dirty="0"/>
        </a:p>
        <a:p>
          <a:pPr marL="114300" lvl="1" indent="-114300" algn="r" defTabSz="622300" rtl="1">
            <a:lnSpc>
              <a:spcPct val="90000"/>
            </a:lnSpc>
            <a:spcBef>
              <a:spcPct val="0"/>
            </a:spcBef>
            <a:spcAft>
              <a:spcPct val="15000"/>
            </a:spcAft>
            <a:buChar char="••"/>
          </a:pPr>
          <a:r>
            <a:rPr lang="he-IL" sz="1400" kern="1200" dirty="0" smtClean="0"/>
            <a:t>קרן ההלוואות</a:t>
          </a:r>
          <a:endParaRPr lang="he-IL" sz="1400" kern="1200" dirty="0"/>
        </a:p>
        <a:p>
          <a:pPr marL="114300" lvl="1" indent="-114300" algn="r" defTabSz="622300" rtl="1">
            <a:lnSpc>
              <a:spcPct val="90000"/>
            </a:lnSpc>
            <a:spcBef>
              <a:spcPct val="0"/>
            </a:spcBef>
            <a:spcAft>
              <a:spcPct val="15000"/>
            </a:spcAft>
            <a:buChar char="••"/>
          </a:pPr>
          <a:r>
            <a:rPr lang="he-IL" sz="1400" kern="1200" dirty="0" smtClean="0"/>
            <a:t>ייעוץ למנהלים ומוסדות</a:t>
          </a:r>
          <a:endParaRPr lang="he-IL" sz="1400" kern="1200" dirty="0"/>
        </a:p>
      </dsp:txBody>
      <dsp:txXfrm>
        <a:off x="6078708" y="4097900"/>
        <a:ext cx="1772347" cy="1207104"/>
      </dsp:txXfrm>
    </dsp:sp>
    <dsp:sp modelId="{F86F1260-1FC4-4415-8FF4-1BA3DF403D0C}">
      <dsp:nvSpPr>
        <dsp:cNvPr id="0" name=""/>
        <dsp:cNvSpPr/>
      </dsp:nvSpPr>
      <dsp:spPr>
        <a:xfrm>
          <a:off x="49482" y="3632940"/>
          <a:ext cx="2639224" cy="1709619"/>
        </a:xfrm>
        <a:prstGeom prst="roundRect">
          <a:avLst>
            <a:gd name="adj" fmla="val 10000"/>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t" anchorCtr="0">
          <a:noAutofit/>
        </a:bodyPr>
        <a:lstStyle/>
        <a:p>
          <a:pPr marL="57150" lvl="1" indent="-57150" algn="r" defTabSz="488950" rtl="1">
            <a:lnSpc>
              <a:spcPct val="90000"/>
            </a:lnSpc>
            <a:spcBef>
              <a:spcPct val="0"/>
            </a:spcBef>
            <a:spcAft>
              <a:spcPct val="15000"/>
            </a:spcAft>
            <a:buChar char="••"/>
          </a:pPr>
          <a:r>
            <a:rPr lang="he-IL" sz="1100" kern="1200" dirty="0" smtClean="0"/>
            <a:t>הנצחות בקרן ובאתר</a:t>
          </a:r>
          <a:endParaRPr lang="he-IL" sz="1100" kern="1200" dirty="0"/>
        </a:p>
        <a:p>
          <a:pPr marL="57150" lvl="1" indent="-57150" algn="r" defTabSz="488950" rtl="1">
            <a:lnSpc>
              <a:spcPct val="90000"/>
            </a:lnSpc>
            <a:spcBef>
              <a:spcPct val="0"/>
            </a:spcBef>
            <a:spcAft>
              <a:spcPct val="15000"/>
            </a:spcAft>
            <a:buChar char="••"/>
          </a:pPr>
          <a:r>
            <a:rPr lang="he-IL" sz="1100" kern="1200" dirty="0" smtClean="0"/>
            <a:t>הנצחות בפרויקטים ייעודיים</a:t>
          </a:r>
          <a:endParaRPr lang="he-IL" sz="1100" kern="1200" dirty="0"/>
        </a:p>
        <a:p>
          <a:pPr marL="57150" lvl="1" indent="-57150" algn="r" defTabSz="488950" rtl="1">
            <a:lnSpc>
              <a:spcPct val="90000"/>
            </a:lnSpc>
            <a:spcBef>
              <a:spcPct val="0"/>
            </a:spcBef>
            <a:spcAft>
              <a:spcPct val="15000"/>
            </a:spcAft>
            <a:buChar char="••"/>
          </a:pPr>
          <a:r>
            <a:rPr lang="he-IL" sz="1100" kern="1200" dirty="0" smtClean="0"/>
            <a:t>רשימת אפשרויות ההנצחה הגדולה ביותר בעולם הישיבות</a:t>
          </a:r>
          <a:endParaRPr lang="he-IL" sz="1100" kern="1200" dirty="0"/>
        </a:p>
        <a:p>
          <a:pPr marL="57150" lvl="1" indent="-57150" algn="r" defTabSz="488950" rtl="1">
            <a:lnSpc>
              <a:spcPct val="90000"/>
            </a:lnSpc>
            <a:spcBef>
              <a:spcPct val="0"/>
            </a:spcBef>
            <a:spcAft>
              <a:spcPct val="15000"/>
            </a:spcAft>
            <a:buChar char="••"/>
          </a:pPr>
          <a:r>
            <a:rPr lang="he-IL" sz="1100" kern="1200" dirty="0" smtClean="0"/>
            <a:t>יש לכם יוזמת הנצחה – צריכים סיוע במימוש</a:t>
          </a:r>
          <a:endParaRPr lang="he-IL" sz="1100" kern="1200" dirty="0"/>
        </a:p>
      </dsp:txBody>
      <dsp:txXfrm>
        <a:off x="87037" y="4097900"/>
        <a:ext cx="1772347" cy="1207104"/>
      </dsp:txXfrm>
    </dsp:sp>
    <dsp:sp modelId="{9C530AFE-D5A6-4087-9AA2-EBFE9D0BA554}">
      <dsp:nvSpPr>
        <dsp:cNvPr id="0" name=""/>
        <dsp:cNvSpPr/>
      </dsp:nvSpPr>
      <dsp:spPr>
        <a:xfrm>
          <a:off x="5234236" y="0"/>
          <a:ext cx="2639224" cy="1709619"/>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8100" tIns="38100" rIns="38100" bIns="38100" numCol="1" spcCol="1270" anchor="t" anchorCtr="0">
          <a:noAutofit/>
        </a:bodyPr>
        <a:lstStyle/>
        <a:p>
          <a:pPr marL="57150" lvl="1" indent="-57150" algn="r" defTabSz="444500" rtl="1">
            <a:lnSpc>
              <a:spcPct val="90000"/>
            </a:lnSpc>
            <a:spcBef>
              <a:spcPct val="0"/>
            </a:spcBef>
            <a:spcAft>
              <a:spcPct val="15000"/>
            </a:spcAft>
            <a:buChar char="••"/>
          </a:pPr>
          <a:r>
            <a:rPr lang="he-IL" sz="1000" kern="1200" dirty="0" smtClean="0"/>
            <a:t>יששכר וזבולון</a:t>
          </a:r>
          <a:endParaRPr lang="he-IL" sz="1000" kern="1200" dirty="0"/>
        </a:p>
        <a:p>
          <a:pPr marL="57150" lvl="1" indent="-57150" algn="r" defTabSz="444500" rtl="1">
            <a:lnSpc>
              <a:spcPct val="90000"/>
            </a:lnSpc>
            <a:spcBef>
              <a:spcPct val="0"/>
            </a:spcBef>
            <a:spcAft>
              <a:spcPct val="15000"/>
            </a:spcAft>
            <a:buChar char="••"/>
          </a:pPr>
          <a:r>
            <a:rPr lang="he-IL" sz="1000" kern="1200" dirty="0" smtClean="0"/>
            <a:t>לתרום לכל עולם הישיבות ממקום אחד</a:t>
          </a:r>
          <a:endParaRPr lang="he-IL" sz="1000" kern="1200" dirty="0"/>
        </a:p>
        <a:p>
          <a:pPr marL="57150" lvl="1" indent="-57150" algn="r" defTabSz="444500" rtl="1">
            <a:lnSpc>
              <a:spcPct val="90000"/>
            </a:lnSpc>
            <a:spcBef>
              <a:spcPct val="0"/>
            </a:spcBef>
            <a:spcAft>
              <a:spcPct val="15000"/>
            </a:spcAft>
            <a:buChar char="••"/>
          </a:pPr>
          <a:r>
            <a:rPr lang="he-IL" sz="1000" kern="1200" dirty="0" smtClean="0"/>
            <a:t>מנגנון מעשרות</a:t>
          </a:r>
          <a:endParaRPr lang="he-IL" sz="1000" kern="1200" dirty="0"/>
        </a:p>
        <a:p>
          <a:pPr marL="57150" lvl="1" indent="-57150" algn="r" defTabSz="444500" rtl="1">
            <a:lnSpc>
              <a:spcPct val="90000"/>
            </a:lnSpc>
            <a:spcBef>
              <a:spcPct val="0"/>
            </a:spcBef>
            <a:spcAft>
              <a:spcPct val="15000"/>
            </a:spcAft>
            <a:buChar char="••"/>
          </a:pPr>
          <a:r>
            <a:rPr lang="he-IL" sz="1000" kern="1200" dirty="0" smtClean="0"/>
            <a:t>אמץ אברך – מלגות</a:t>
          </a:r>
          <a:endParaRPr lang="he-IL" sz="1000" kern="1200" dirty="0"/>
        </a:p>
        <a:p>
          <a:pPr marL="57150" lvl="1" indent="-57150" algn="r" defTabSz="444500" rtl="1">
            <a:lnSpc>
              <a:spcPct val="90000"/>
            </a:lnSpc>
            <a:spcBef>
              <a:spcPct val="0"/>
            </a:spcBef>
            <a:spcAft>
              <a:spcPct val="15000"/>
            </a:spcAft>
            <a:buChar char="••"/>
          </a:pPr>
          <a:r>
            <a:rPr lang="he-IL" sz="1000" kern="1200" dirty="0" smtClean="0"/>
            <a:t>תרומה לפי יישוב או ישיבה</a:t>
          </a:r>
          <a:endParaRPr lang="he-IL" sz="1000" kern="1200" dirty="0"/>
        </a:p>
        <a:p>
          <a:pPr marL="57150" lvl="1" indent="-57150" algn="r" defTabSz="444500" rtl="1">
            <a:lnSpc>
              <a:spcPct val="90000"/>
            </a:lnSpc>
            <a:spcBef>
              <a:spcPct val="0"/>
            </a:spcBef>
            <a:spcAft>
              <a:spcPct val="15000"/>
            </a:spcAft>
            <a:buChar char="••"/>
          </a:pPr>
          <a:r>
            <a:rPr lang="he-IL" sz="1000" kern="1200" dirty="0" smtClean="0"/>
            <a:t>תורמים בשמחות – יש לכם שמחח – אתם יכולים לשמח אחרים</a:t>
          </a:r>
          <a:endParaRPr lang="he-IL" sz="1000" kern="1200" dirty="0"/>
        </a:p>
        <a:p>
          <a:pPr marL="57150" lvl="1" indent="-57150" algn="r" defTabSz="444500" rtl="1">
            <a:lnSpc>
              <a:spcPct val="90000"/>
            </a:lnSpc>
            <a:spcBef>
              <a:spcPct val="0"/>
            </a:spcBef>
            <a:spcAft>
              <a:spcPct val="15000"/>
            </a:spcAft>
            <a:buChar char="••"/>
          </a:pPr>
          <a:r>
            <a:rPr lang="he-IL" sz="1000" kern="1200" dirty="0" smtClean="0"/>
            <a:t>רוצה לסייע בגיוס שותפים?</a:t>
          </a:r>
          <a:endParaRPr lang="he-IL" sz="1000" kern="1200" dirty="0"/>
        </a:p>
      </dsp:txBody>
      <dsp:txXfrm>
        <a:off x="6063559" y="37555"/>
        <a:ext cx="1772347" cy="1207104"/>
      </dsp:txXfrm>
    </dsp:sp>
    <dsp:sp modelId="{0E002D41-0A0D-4E83-869A-93CCEFA39F42}">
      <dsp:nvSpPr>
        <dsp:cNvPr id="0" name=""/>
        <dsp:cNvSpPr/>
      </dsp:nvSpPr>
      <dsp:spPr>
        <a:xfrm>
          <a:off x="94930" y="30294"/>
          <a:ext cx="2639224" cy="1709619"/>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1910" tIns="41910" rIns="41910" bIns="41910" numCol="1" spcCol="1270" anchor="t" anchorCtr="0">
          <a:noAutofit/>
        </a:bodyPr>
        <a:lstStyle/>
        <a:p>
          <a:pPr marL="57150" lvl="1" indent="-57150" algn="r" defTabSz="488950" rtl="1">
            <a:lnSpc>
              <a:spcPct val="90000"/>
            </a:lnSpc>
            <a:spcBef>
              <a:spcPct val="0"/>
            </a:spcBef>
            <a:spcAft>
              <a:spcPct val="15000"/>
            </a:spcAft>
            <a:buChar char="••"/>
          </a:pPr>
          <a:r>
            <a:rPr lang="he-IL" sz="1100" kern="1200" dirty="0" smtClean="0"/>
            <a:t>למי תורמים</a:t>
          </a:r>
          <a:endParaRPr lang="he-IL" sz="1100" kern="1200" dirty="0"/>
        </a:p>
        <a:p>
          <a:pPr marL="57150" lvl="1" indent="-57150" algn="r" defTabSz="488950" rtl="1">
            <a:lnSpc>
              <a:spcPct val="90000"/>
            </a:lnSpc>
            <a:spcBef>
              <a:spcPct val="0"/>
            </a:spcBef>
            <a:spcAft>
              <a:spcPct val="15000"/>
            </a:spcAft>
            <a:buChar char="••"/>
          </a:pPr>
          <a:r>
            <a:rPr lang="he-IL" sz="1100" kern="1200" dirty="0" smtClean="0"/>
            <a:t>מה עושים עם התרומות</a:t>
          </a:r>
          <a:endParaRPr lang="he-IL" sz="1100" kern="1200" dirty="0"/>
        </a:p>
        <a:p>
          <a:pPr marL="57150" lvl="1" indent="-57150" algn="r" defTabSz="488950" rtl="1">
            <a:lnSpc>
              <a:spcPct val="90000"/>
            </a:lnSpc>
            <a:spcBef>
              <a:spcPct val="0"/>
            </a:spcBef>
            <a:spcAft>
              <a:spcPct val="15000"/>
            </a:spcAft>
            <a:buChar char="••"/>
          </a:pPr>
          <a:r>
            <a:rPr lang="he-IL" sz="1100" kern="1200" dirty="0" smtClean="0"/>
            <a:t>מנגנון השקיפות</a:t>
          </a:r>
          <a:endParaRPr lang="he-IL" sz="1100" kern="1200" dirty="0"/>
        </a:p>
        <a:p>
          <a:pPr marL="57150" lvl="1" indent="-57150" algn="r" defTabSz="488950" rtl="1">
            <a:lnSpc>
              <a:spcPct val="90000"/>
            </a:lnSpc>
            <a:spcBef>
              <a:spcPct val="0"/>
            </a:spcBef>
            <a:spcAft>
              <a:spcPct val="15000"/>
            </a:spcAft>
            <a:buChar char="••"/>
          </a:pPr>
          <a:r>
            <a:rPr lang="he-IL" sz="1100" kern="1200" dirty="0" smtClean="0"/>
            <a:t>מי עומד מאחורי הקרן</a:t>
          </a:r>
          <a:endParaRPr lang="he-IL" sz="1100" kern="1200" dirty="0"/>
        </a:p>
        <a:p>
          <a:pPr marL="57150" lvl="1" indent="-57150" algn="r" defTabSz="488950" rtl="1">
            <a:lnSpc>
              <a:spcPct val="90000"/>
            </a:lnSpc>
            <a:spcBef>
              <a:spcPct val="0"/>
            </a:spcBef>
            <a:spcAft>
              <a:spcPct val="15000"/>
            </a:spcAft>
            <a:buChar char="••"/>
          </a:pPr>
          <a:r>
            <a:rPr lang="he-IL" sz="1100" kern="1200" dirty="0" smtClean="0"/>
            <a:t>מי תומך בקרן</a:t>
          </a:r>
          <a:endParaRPr lang="he-IL" sz="1100" kern="1200" dirty="0"/>
        </a:p>
      </dsp:txBody>
      <dsp:txXfrm>
        <a:off x="132485" y="67849"/>
        <a:ext cx="1772347" cy="1207104"/>
      </dsp:txXfrm>
    </dsp:sp>
    <dsp:sp modelId="{873CFF0C-4D68-435C-96C3-E0D5891A207F}">
      <dsp:nvSpPr>
        <dsp:cNvPr id="0" name=""/>
        <dsp:cNvSpPr/>
      </dsp:nvSpPr>
      <dsp:spPr>
        <a:xfrm>
          <a:off x="1640165" y="304525"/>
          <a:ext cx="2313328" cy="2313328"/>
        </a:xfrm>
        <a:prstGeom prst="pieWedg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rtl="1">
            <a:lnSpc>
              <a:spcPct val="90000"/>
            </a:lnSpc>
            <a:spcBef>
              <a:spcPct val="0"/>
            </a:spcBef>
            <a:spcAft>
              <a:spcPct val="35000"/>
            </a:spcAft>
          </a:pPr>
          <a:r>
            <a:rPr lang="he-IL" sz="3000" kern="1200" dirty="0" smtClean="0"/>
            <a:t>לקבל מידע</a:t>
          </a:r>
          <a:endParaRPr lang="he-IL" sz="3000" kern="1200" dirty="0"/>
        </a:p>
      </dsp:txBody>
      <dsp:txXfrm>
        <a:off x="2317723" y="982083"/>
        <a:ext cx="1635770" cy="1635770"/>
      </dsp:txXfrm>
    </dsp:sp>
    <dsp:sp modelId="{1A314A7C-D486-473A-BE0F-5B526F9D7115}">
      <dsp:nvSpPr>
        <dsp:cNvPr id="0" name=""/>
        <dsp:cNvSpPr/>
      </dsp:nvSpPr>
      <dsp:spPr>
        <a:xfrm rot="5400000">
          <a:off x="4060345" y="304525"/>
          <a:ext cx="2313328" cy="2313328"/>
        </a:xfrm>
        <a:prstGeom prst="pieWedg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rtl="1">
            <a:lnSpc>
              <a:spcPct val="90000"/>
            </a:lnSpc>
            <a:spcBef>
              <a:spcPct val="0"/>
            </a:spcBef>
            <a:spcAft>
              <a:spcPct val="35000"/>
            </a:spcAft>
          </a:pPr>
          <a:r>
            <a:rPr lang="he-IL" sz="3000" kern="1200" dirty="0" smtClean="0"/>
            <a:t>להיות שותף ולתרום</a:t>
          </a:r>
          <a:endParaRPr lang="he-IL" sz="3000" kern="1200" dirty="0"/>
        </a:p>
      </dsp:txBody>
      <dsp:txXfrm rot="-5400000">
        <a:off x="4060345" y="982083"/>
        <a:ext cx="1635770" cy="1635770"/>
      </dsp:txXfrm>
    </dsp:sp>
    <dsp:sp modelId="{1D50E87A-8AB7-4828-8C99-A01DA6B7B6A9}">
      <dsp:nvSpPr>
        <dsp:cNvPr id="0" name=""/>
        <dsp:cNvSpPr/>
      </dsp:nvSpPr>
      <dsp:spPr>
        <a:xfrm rot="10800000">
          <a:off x="4060345" y="2724705"/>
          <a:ext cx="2313328" cy="2313328"/>
        </a:xfrm>
        <a:prstGeom prst="pieWedge">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rtl="1">
            <a:lnSpc>
              <a:spcPct val="90000"/>
            </a:lnSpc>
            <a:spcBef>
              <a:spcPct val="0"/>
            </a:spcBef>
            <a:spcAft>
              <a:spcPct val="35000"/>
            </a:spcAft>
          </a:pPr>
          <a:r>
            <a:rPr lang="he-IL" sz="3000" kern="1200" dirty="0" smtClean="0"/>
            <a:t>לקבל סיוע</a:t>
          </a:r>
          <a:endParaRPr lang="he-IL" sz="3000" kern="1200" dirty="0"/>
        </a:p>
      </dsp:txBody>
      <dsp:txXfrm rot="10800000">
        <a:off x="4060345" y="2724705"/>
        <a:ext cx="1635770" cy="1635770"/>
      </dsp:txXfrm>
    </dsp:sp>
    <dsp:sp modelId="{109069AE-B97B-483D-B5BD-3A8923D984A4}">
      <dsp:nvSpPr>
        <dsp:cNvPr id="0" name=""/>
        <dsp:cNvSpPr/>
      </dsp:nvSpPr>
      <dsp:spPr>
        <a:xfrm rot="16200000">
          <a:off x="1640165" y="2724705"/>
          <a:ext cx="2313328" cy="2313328"/>
        </a:xfrm>
        <a:prstGeom prst="pieWedge">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1333500" rtl="1">
            <a:lnSpc>
              <a:spcPct val="90000"/>
            </a:lnSpc>
            <a:spcBef>
              <a:spcPct val="0"/>
            </a:spcBef>
            <a:spcAft>
              <a:spcPct val="35000"/>
            </a:spcAft>
          </a:pPr>
          <a:r>
            <a:rPr lang="he-IL" sz="3000" kern="1200" dirty="0" smtClean="0"/>
            <a:t>להנציח</a:t>
          </a:r>
          <a:endParaRPr lang="he-IL" sz="3000" kern="1200" dirty="0"/>
        </a:p>
      </dsp:txBody>
      <dsp:txXfrm rot="5400000">
        <a:off x="2317723" y="2724705"/>
        <a:ext cx="1635770" cy="1635770"/>
      </dsp:txXfrm>
    </dsp:sp>
    <dsp:sp modelId="{1EE9B87B-3062-4526-B49B-EC92777A4DEE}">
      <dsp:nvSpPr>
        <dsp:cNvPr id="0" name=""/>
        <dsp:cNvSpPr/>
      </dsp:nvSpPr>
      <dsp:spPr>
        <a:xfrm>
          <a:off x="3607563" y="2190449"/>
          <a:ext cx="798712" cy="694532"/>
        </a:xfrm>
        <a:prstGeom prst="circularArrow">
          <a:avLst/>
        </a:prstGeom>
        <a:gradFill rotWithShape="0">
          <a:gsLst>
            <a:gs pos="0">
              <a:schemeClr val="accent2">
                <a:tint val="40000"/>
                <a:hueOff val="0"/>
                <a:satOff val="0"/>
                <a:lumOff val="0"/>
                <a:alphaOff val="0"/>
                <a:satMod val="103000"/>
                <a:lumMod val="102000"/>
                <a:tint val="94000"/>
              </a:schemeClr>
            </a:gs>
            <a:gs pos="50000">
              <a:schemeClr val="accent2">
                <a:tint val="40000"/>
                <a:hueOff val="0"/>
                <a:satOff val="0"/>
                <a:lumOff val="0"/>
                <a:alphaOff val="0"/>
                <a:satMod val="110000"/>
                <a:lumMod val="100000"/>
                <a:shade val="100000"/>
              </a:schemeClr>
            </a:gs>
            <a:gs pos="100000">
              <a:schemeClr val="accent2">
                <a:tint val="4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dsp:style>
    </dsp:sp>
    <dsp:sp modelId="{3531F23B-40A5-4A98-8361-C281DC714A60}">
      <dsp:nvSpPr>
        <dsp:cNvPr id="0" name=""/>
        <dsp:cNvSpPr/>
      </dsp:nvSpPr>
      <dsp:spPr>
        <a:xfrm rot="10800000">
          <a:off x="3607563" y="2457577"/>
          <a:ext cx="798712" cy="694532"/>
        </a:xfrm>
        <a:prstGeom prst="circularArrow">
          <a:avLst/>
        </a:prstGeom>
        <a:gradFill rotWithShape="0">
          <a:gsLst>
            <a:gs pos="0">
              <a:schemeClr val="accent2">
                <a:tint val="40000"/>
                <a:hueOff val="0"/>
                <a:satOff val="0"/>
                <a:lumOff val="0"/>
                <a:alphaOff val="0"/>
                <a:satMod val="103000"/>
                <a:lumMod val="102000"/>
                <a:tint val="94000"/>
              </a:schemeClr>
            </a:gs>
            <a:gs pos="50000">
              <a:schemeClr val="accent2">
                <a:tint val="40000"/>
                <a:hueOff val="0"/>
                <a:satOff val="0"/>
                <a:lumOff val="0"/>
                <a:alphaOff val="0"/>
                <a:satMod val="110000"/>
                <a:lumMod val="100000"/>
                <a:shade val="100000"/>
              </a:schemeClr>
            </a:gs>
            <a:gs pos="100000">
              <a:schemeClr val="accent2">
                <a:tint val="4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he-IL"/>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1417708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1305894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3709203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4094422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he-IL"/>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3856693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355533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he-IL"/>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554244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3750768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1337364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he-IL"/>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2876468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he-IL"/>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49799C-3DB0-410B-9F86-1F1E8EE91CD6}" type="datetimeFigureOut">
              <a:rPr lang="he-IL" smtClean="0"/>
              <a:t>כ"ז/סיון/תשע"ה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7B7004A5-F115-40F1-84D6-290D7FEA24F0}" type="slidenum">
              <a:rPr lang="he-IL" smtClean="0"/>
              <a:t>‹#›</a:t>
            </a:fld>
            <a:endParaRPr lang="he-IL"/>
          </a:p>
        </p:txBody>
      </p:sp>
    </p:spTree>
    <p:extLst>
      <p:ext uri="{BB962C8B-B14F-4D97-AF65-F5344CB8AC3E}">
        <p14:creationId xmlns:p14="http://schemas.microsoft.com/office/powerpoint/2010/main" val="1730935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249799C-3DB0-410B-9F86-1F1E8EE91CD6}" type="datetimeFigureOut">
              <a:rPr lang="he-IL" smtClean="0"/>
              <a:t>כ"ז/סיון/תשע"ה</a:t>
            </a:fld>
            <a:endParaRPr lang="he-I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B7004A5-F115-40F1-84D6-290D7FEA24F0}" type="slidenum">
              <a:rPr lang="he-IL" smtClean="0"/>
              <a:t>‹#›</a:t>
            </a:fld>
            <a:endParaRPr lang="he-IL"/>
          </a:p>
        </p:txBody>
      </p:sp>
    </p:spTree>
    <p:extLst>
      <p:ext uri="{BB962C8B-B14F-4D97-AF65-F5344CB8AC3E}">
        <p14:creationId xmlns:p14="http://schemas.microsoft.com/office/powerpoint/2010/main" val="2522897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png"/><Relationship Id="rId7" Type="http://schemas.openxmlformats.org/officeDocument/2006/relationships/image" Target="../media/image21.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26.png"/><Relationship Id="rId11" Type="http://schemas.openxmlformats.org/officeDocument/2006/relationships/image" Target="../media/image9.emf"/><Relationship Id="rId5" Type="http://schemas.openxmlformats.org/officeDocument/2006/relationships/image" Target="../media/image25.png"/><Relationship Id="rId10" Type="http://schemas.openxmlformats.org/officeDocument/2006/relationships/image" Target="../media/image29.png"/><Relationship Id="rId4" Type="http://schemas.openxmlformats.org/officeDocument/2006/relationships/image" Target="../media/image24.png"/><Relationship Id="rId9" Type="http://schemas.openxmlformats.org/officeDocument/2006/relationships/image" Target="../media/image28.png"/></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32.jpeg"/><Relationship Id="rId4" Type="http://schemas.openxmlformats.org/officeDocument/2006/relationships/image" Target="../media/image31.jpeg"/></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diagramQuickStyle" Target="../diagrams/quickStyle1.xml"/><Relationship Id="rId12"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Layout" Target="../diagrams/layout1.xml"/><Relationship Id="rId11" Type="http://schemas.openxmlformats.org/officeDocument/2006/relationships/image" Target="../media/image6.png"/><Relationship Id="rId5" Type="http://schemas.openxmlformats.org/officeDocument/2006/relationships/diagramData" Target="../diagrams/data1.xml"/><Relationship Id="rId10" Type="http://schemas.openxmlformats.org/officeDocument/2006/relationships/image" Target="../media/image5.png"/><Relationship Id="rId4" Type="http://schemas.openxmlformats.org/officeDocument/2006/relationships/image" Target="../media/image4.pn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emf"/><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e-IL" dirty="0" smtClean="0">
                <a:cs typeface="+mn-cs"/>
              </a:rPr>
              <a:t>הקרן המרכזית לתמיכה בעולם התורה של הציונות הדתית</a:t>
            </a:r>
            <a:endParaRPr lang="he-IL" dirty="0">
              <a:cs typeface="+mn-cs"/>
            </a:endParaRPr>
          </a:p>
        </p:txBody>
      </p:sp>
      <p:sp>
        <p:nvSpPr>
          <p:cNvPr id="3" name="Subtitle 2"/>
          <p:cNvSpPr>
            <a:spLocks noGrp="1"/>
          </p:cNvSpPr>
          <p:nvPr>
            <p:ph type="subTitle" idx="1"/>
          </p:nvPr>
        </p:nvSpPr>
        <p:spPr>
          <a:xfrm>
            <a:off x="1524000" y="3926540"/>
            <a:ext cx="9144000" cy="1331259"/>
          </a:xfrm>
        </p:spPr>
        <p:txBody>
          <a:bodyPr>
            <a:normAutofit/>
          </a:bodyPr>
          <a:lstStyle/>
          <a:p>
            <a:r>
              <a:rPr lang="he-IL" dirty="0" smtClean="0"/>
              <a:t>אחד לאחד</a:t>
            </a:r>
          </a:p>
          <a:p>
            <a:r>
              <a:rPr lang="he-IL" sz="1600" dirty="0" smtClean="0"/>
              <a:t>גרסה 1.1</a:t>
            </a:r>
          </a:p>
          <a:p>
            <a:r>
              <a:rPr lang="he-IL" sz="1600" dirty="0" smtClean="0"/>
              <a:t>28.05.2015</a:t>
            </a:r>
            <a:endParaRPr lang="he-IL" sz="1600" dirty="0"/>
          </a:p>
        </p:txBody>
      </p:sp>
      <p:sp>
        <p:nvSpPr>
          <p:cNvPr id="4" name="TextBox 3"/>
          <p:cNvSpPr txBox="1"/>
          <p:nvPr/>
        </p:nvSpPr>
        <p:spPr>
          <a:xfrm>
            <a:off x="10933904" y="416859"/>
            <a:ext cx="590225" cy="338554"/>
          </a:xfrm>
          <a:prstGeom prst="rect">
            <a:avLst/>
          </a:prstGeom>
          <a:noFill/>
        </p:spPr>
        <p:txBody>
          <a:bodyPr wrap="none" rtlCol="1">
            <a:spAutoFit/>
          </a:bodyPr>
          <a:lstStyle/>
          <a:p>
            <a:r>
              <a:rPr lang="he-IL" sz="1600" dirty="0" smtClean="0"/>
              <a:t>בס"ד</a:t>
            </a:r>
            <a:endParaRPr lang="he-IL" sz="1600" dirty="0"/>
          </a:p>
        </p:txBody>
      </p:sp>
      <p:pic>
        <p:nvPicPr>
          <p:cNvPr id="5"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Tree>
    <p:extLst>
      <p:ext uri="{BB962C8B-B14F-4D97-AF65-F5344CB8AC3E}">
        <p14:creationId xmlns:p14="http://schemas.microsoft.com/office/powerpoint/2010/main" val="849050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תורמים בשמחה! חווה שמחה? זה הזמן לשמח אחרים!</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pic>
        <p:nvPicPr>
          <p:cNvPr id="164"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pic>
        <p:nvPicPr>
          <p:cNvPr id="8" name="Picture 7"/>
          <p:cNvPicPr>
            <a:picLocks noChangeAspect="1"/>
          </p:cNvPicPr>
          <p:nvPr/>
        </p:nvPicPr>
        <p:blipFill rotWithShape="1">
          <a:blip r:embed="rId3"/>
          <a:srcRect b="16023"/>
          <a:stretch/>
        </p:blipFill>
        <p:spPr>
          <a:xfrm>
            <a:off x="9534270" y="1595058"/>
            <a:ext cx="1299596" cy="1425750"/>
          </a:xfrm>
          <a:prstGeom prst="rect">
            <a:avLst/>
          </a:prstGeom>
          <a:ln>
            <a:noFill/>
          </a:ln>
          <a:effectLst>
            <a:outerShdw blurRad="215900" dist="152400" dir="2700000" algn="tl" rotWithShape="0">
              <a:prstClr val="black">
                <a:alpha val="23000"/>
              </a:prstClr>
            </a:outerShdw>
          </a:effectLst>
        </p:spPr>
      </p:pic>
      <p:pic>
        <p:nvPicPr>
          <p:cNvPr id="12" name="Picture 11"/>
          <p:cNvPicPr>
            <a:picLocks noChangeAspect="1"/>
          </p:cNvPicPr>
          <p:nvPr/>
        </p:nvPicPr>
        <p:blipFill rotWithShape="1">
          <a:blip r:embed="rId4"/>
          <a:srcRect b="13670"/>
          <a:stretch/>
        </p:blipFill>
        <p:spPr>
          <a:xfrm>
            <a:off x="2897260" y="1600423"/>
            <a:ext cx="1346751" cy="1420385"/>
          </a:xfrm>
          <a:prstGeom prst="rect">
            <a:avLst/>
          </a:prstGeom>
          <a:effectLst>
            <a:outerShdw blurRad="215900" dist="152400" dir="2700000" algn="tl" rotWithShape="0">
              <a:prstClr val="black">
                <a:alpha val="23000"/>
              </a:prstClr>
            </a:outerShdw>
          </a:effectLst>
        </p:spPr>
      </p:pic>
      <p:pic>
        <p:nvPicPr>
          <p:cNvPr id="3083" name="Picture 11" descr="תוצאת תמונה עבור ‪baby‬‏"/>
          <p:cNvPicPr>
            <a:picLocks noChangeAspect="1" noChangeArrowheads="1"/>
          </p:cNvPicPr>
          <p:nvPr/>
        </p:nvPicPr>
        <p:blipFill rotWithShape="1">
          <a:blip r:embed="rId5">
            <a:extLst>
              <a:ext uri="{28A0092B-C50C-407E-A947-70E740481C1C}">
                <a14:useLocalDpi xmlns:a14="http://schemas.microsoft.com/office/drawing/2010/main" val="0"/>
              </a:ext>
            </a:extLst>
          </a:blip>
          <a:srcRect l="18791" r="26678"/>
          <a:stretch/>
        </p:blipFill>
        <p:spPr bwMode="auto">
          <a:xfrm>
            <a:off x="1287946" y="1600423"/>
            <a:ext cx="1383721" cy="1425750"/>
          </a:xfrm>
          <a:prstGeom prst="rect">
            <a:avLst/>
          </a:prstGeom>
          <a:noFill/>
          <a:effectLst>
            <a:outerShdw blurRad="215900" dist="152400" dir="2700000" algn="tl" rotWithShape="0">
              <a:prstClr val="black">
                <a:alpha val="23000"/>
              </a:prstClr>
            </a:outerShdw>
          </a:effectLst>
          <a:extLst>
            <a:ext uri="{909E8E84-426E-40DD-AFC4-6F175D3DCCD1}">
              <a14:hiddenFill xmlns:a14="http://schemas.microsoft.com/office/drawing/2010/main">
                <a:solidFill>
                  <a:srgbClr val="FFFFFF"/>
                </a:solidFill>
              </a14:hiddenFill>
            </a:ext>
          </a:extLst>
        </p:spPr>
      </p:pic>
      <p:pic>
        <p:nvPicPr>
          <p:cNvPr id="3085" name="Picture 13" descr="תוצאת תמונה עבור ‪birthday‬‏"/>
          <p:cNvPicPr>
            <a:picLocks noChangeAspect="1" noChangeArrowheads="1"/>
          </p:cNvPicPr>
          <p:nvPr/>
        </p:nvPicPr>
        <p:blipFill rotWithShape="1">
          <a:blip r:embed="rId6">
            <a:extLst>
              <a:ext uri="{28A0092B-C50C-407E-A947-70E740481C1C}">
                <a14:useLocalDpi xmlns:a14="http://schemas.microsoft.com/office/drawing/2010/main" val="0"/>
              </a:ext>
            </a:extLst>
          </a:blip>
          <a:srcRect l="16439" r="17530"/>
          <a:stretch/>
        </p:blipFill>
        <p:spPr bwMode="auto">
          <a:xfrm>
            <a:off x="7906936" y="1600422"/>
            <a:ext cx="1401743" cy="1420386"/>
          </a:xfrm>
          <a:prstGeom prst="rect">
            <a:avLst/>
          </a:prstGeom>
          <a:noFill/>
          <a:effectLst>
            <a:outerShdw blurRad="215900" dist="152400" dir="2700000" algn="tl" rotWithShape="0">
              <a:prstClr val="black">
                <a:alpha val="23000"/>
              </a:prstClr>
            </a:outerShdw>
          </a:effectLst>
          <a:extLst>
            <a:ext uri="{909E8E84-426E-40DD-AFC4-6F175D3DCCD1}">
              <a14:hiddenFill xmlns:a14="http://schemas.microsoft.com/office/drawing/2010/main">
                <a:solidFill>
                  <a:srgbClr val="FFFFFF"/>
                </a:solidFill>
              </a14:hiddenFill>
            </a:ext>
          </a:extLst>
        </p:spPr>
      </p:pic>
      <p:pic>
        <p:nvPicPr>
          <p:cNvPr id="3087" name="Picture 15" descr="תוצאת תמונה עבור בר מצווה"/>
          <p:cNvPicPr>
            <a:picLocks noChangeAspect="1" noChangeArrowheads="1"/>
          </p:cNvPicPr>
          <p:nvPr/>
        </p:nvPicPr>
        <p:blipFill rotWithShape="1">
          <a:blip r:embed="rId7">
            <a:extLst>
              <a:ext uri="{28A0092B-C50C-407E-A947-70E740481C1C}">
                <a14:useLocalDpi xmlns:a14="http://schemas.microsoft.com/office/drawing/2010/main" val="0"/>
              </a:ext>
            </a:extLst>
          </a:blip>
          <a:srcRect l="9580" r="21368"/>
          <a:stretch/>
        </p:blipFill>
        <p:spPr bwMode="auto">
          <a:xfrm>
            <a:off x="6200886" y="1600422"/>
            <a:ext cx="1480457" cy="1426713"/>
          </a:xfrm>
          <a:prstGeom prst="rect">
            <a:avLst/>
          </a:prstGeom>
          <a:noFill/>
          <a:effectLst>
            <a:outerShdw blurRad="215900" dist="152400" dir="2700000" algn="tl" rotWithShape="0">
              <a:prstClr val="black">
                <a:alpha val="23000"/>
              </a:prstClr>
            </a:outerShdw>
          </a:effectLst>
          <a:extLst>
            <a:ext uri="{909E8E84-426E-40DD-AFC4-6F175D3DCCD1}">
              <a14:hiddenFill xmlns:a14="http://schemas.microsoft.com/office/drawing/2010/main">
                <a:solidFill>
                  <a:srgbClr val="FFFFFF"/>
                </a:solidFill>
              </a14:hiddenFill>
            </a:ext>
          </a:extLst>
        </p:spPr>
      </p:pic>
      <p:pic>
        <p:nvPicPr>
          <p:cNvPr id="3089" name="Picture 17" descr="תוצאת תמונה עבור ‪success business‬‏"/>
          <p:cNvPicPr>
            <a:picLocks noChangeAspect="1" noChangeArrowheads="1"/>
          </p:cNvPicPr>
          <p:nvPr/>
        </p:nvPicPr>
        <p:blipFill rotWithShape="1">
          <a:blip r:embed="rId8">
            <a:extLst>
              <a:ext uri="{28A0092B-C50C-407E-A947-70E740481C1C}">
                <a14:useLocalDpi xmlns:a14="http://schemas.microsoft.com/office/drawing/2010/main" val="0"/>
              </a:ext>
            </a:extLst>
          </a:blip>
          <a:srcRect l="31228" r="16525"/>
          <a:stretch/>
        </p:blipFill>
        <p:spPr bwMode="auto">
          <a:xfrm>
            <a:off x="4469604" y="1605950"/>
            <a:ext cx="1505689" cy="1440953"/>
          </a:xfrm>
          <a:prstGeom prst="rect">
            <a:avLst/>
          </a:prstGeom>
          <a:noFill/>
          <a:effectLst>
            <a:outerShdw blurRad="215900" dist="152400" dir="2700000" algn="tl" rotWithShape="0">
              <a:prstClr val="black">
                <a:alpha val="23000"/>
              </a:prstClr>
            </a:outerShdw>
          </a:effectLst>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9712354" y="3186715"/>
            <a:ext cx="943428" cy="400110"/>
          </a:xfrm>
          <a:prstGeom prst="rect">
            <a:avLst/>
          </a:prstGeom>
          <a:noFill/>
        </p:spPr>
        <p:txBody>
          <a:bodyPr wrap="square" rtlCol="1">
            <a:spAutoFit/>
          </a:bodyPr>
          <a:lstStyle/>
          <a:p>
            <a:pPr algn="ctr"/>
            <a:r>
              <a:rPr lang="he-IL" sz="2000" b="1" dirty="0" smtClean="0">
                <a:solidFill>
                  <a:schemeClr val="accent1">
                    <a:lumMod val="75000"/>
                  </a:schemeClr>
                </a:solidFill>
              </a:rPr>
              <a:t>ברית</a:t>
            </a:r>
            <a:endParaRPr lang="he-IL" sz="2000" b="1" dirty="0">
              <a:solidFill>
                <a:schemeClr val="accent1">
                  <a:lumMod val="75000"/>
                </a:schemeClr>
              </a:solidFill>
            </a:endParaRPr>
          </a:p>
        </p:txBody>
      </p:sp>
      <p:sp>
        <p:nvSpPr>
          <p:cNvPr id="30" name="TextBox 29"/>
          <p:cNvSpPr txBox="1"/>
          <p:nvPr/>
        </p:nvSpPr>
        <p:spPr>
          <a:xfrm>
            <a:off x="8136093" y="3186715"/>
            <a:ext cx="943428" cy="707886"/>
          </a:xfrm>
          <a:prstGeom prst="rect">
            <a:avLst/>
          </a:prstGeom>
          <a:noFill/>
        </p:spPr>
        <p:txBody>
          <a:bodyPr wrap="square" rtlCol="1">
            <a:spAutoFit/>
          </a:bodyPr>
          <a:lstStyle/>
          <a:p>
            <a:pPr algn="ctr"/>
            <a:r>
              <a:rPr lang="he-IL" sz="2000" b="1" dirty="0" smtClean="0">
                <a:solidFill>
                  <a:schemeClr val="accent1">
                    <a:lumMod val="75000"/>
                  </a:schemeClr>
                </a:solidFill>
              </a:rPr>
              <a:t>יום הולדת</a:t>
            </a:r>
            <a:endParaRPr lang="he-IL" sz="2000" b="1" dirty="0">
              <a:solidFill>
                <a:schemeClr val="accent1">
                  <a:lumMod val="75000"/>
                </a:schemeClr>
              </a:solidFill>
            </a:endParaRPr>
          </a:p>
        </p:txBody>
      </p:sp>
      <p:sp>
        <p:nvSpPr>
          <p:cNvPr id="35" name="TextBox 34"/>
          <p:cNvSpPr txBox="1"/>
          <p:nvPr/>
        </p:nvSpPr>
        <p:spPr>
          <a:xfrm>
            <a:off x="6469400" y="3186715"/>
            <a:ext cx="943428" cy="707886"/>
          </a:xfrm>
          <a:prstGeom prst="rect">
            <a:avLst/>
          </a:prstGeom>
          <a:noFill/>
        </p:spPr>
        <p:txBody>
          <a:bodyPr wrap="square" rtlCol="1">
            <a:spAutoFit/>
          </a:bodyPr>
          <a:lstStyle/>
          <a:p>
            <a:pPr algn="ctr"/>
            <a:r>
              <a:rPr lang="he-IL" sz="2000" b="1" dirty="0" smtClean="0">
                <a:solidFill>
                  <a:schemeClr val="accent1">
                    <a:lumMod val="75000"/>
                  </a:schemeClr>
                </a:solidFill>
              </a:rPr>
              <a:t>בר מצוה</a:t>
            </a:r>
            <a:endParaRPr lang="he-IL" sz="2000" b="1" dirty="0">
              <a:solidFill>
                <a:schemeClr val="accent1">
                  <a:lumMod val="75000"/>
                </a:schemeClr>
              </a:solidFill>
            </a:endParaRPr>
          </a:p>
        </p:txBody>
      </p:sp>
      <p:sp>
        <p:nvSpPr>
          <p:cNvPr id="36" name="TextBox 35"/>
          <p:cNvSpPr txBox="1"/>
          <p:nvPr/>
        </p:nvSpPr>
        <p:spPr>
          <a:xfrm>
            <a:off x="4679531" y="3186715"/>
            <a:ext cx="1085833" cy="707886"/>
          </a:xfrm>
          <a:prstGeom prst="rect">
            <a:avLst/>
          </a:prstGeom>
          <a:noFill/>
        </p:spPr>
        <p:txBody>
          <a:bodyPr wrap="square" rtlCol="1">
            <a:spAutoFit/>
          </a:bodyPr>
          <a:lstStyle/>
          <a:p>
            <a:pPr algn="ctr"/>
            <a:r>
              <a:rPr lang="he-IL" sz="2000" b="1" dirty="0" smtClean="0">
                <a:solidFill>
                  <a:schemeClr val="accent1">
                    <a:lumMod val="75000"/>
                  </a:schemeClr>
                </a:solidFill>
              </a:rPr>
              <a:t>עסקה מוצלחת</a:t>
            </a:r>
            <a:endParaRPr lang="he-IL" sz="2000" b="1" dirty="0">
              <a:solidFill>
                <a:schemeClr val="accent1">
                  <a:lumMod val="75000"/>
                </a:schemeClr>
              </a:solidFill>
            </a:endParaRPr>
          </a:p>
        </p:txBody>
      </p:sp>
      <p:sp>
        <p:nvSpPr>
          <p:cNvPr id="37" name="TextBox 36"/>
          <p:cNvSpPr txBox="1"/>
          <p:nvPr/>
        </p:nvSpPr>
        <p:spPr>
          <a:xfrm>
            <a:off x="3098921" y="3186715"/>
            <a:ext cx="943428" cy="400110"/>
          </a:xfrm>
          <a:prstGeom prst="rect">
            <a:avLst/>
          </a:prstGeom>
          <a:noFill/>
        </p:spPr>
        <p:txBody>
          <a:bodyPr wrap="square" rtlCol="1">
            <a:spAutoFit/>
          </a:bodyPr>
          <a:lstStyle/>
          <a:p>
            <a:pPr algn="ctr"/>
            <a:r>
              <a:rPr lang="he-IL" sz="2000" b="1" dirty="0" smtClean="0">
                <a:solidFill>
                  <a:schemeClr val="accent1">
                    <a:lumMod val="75000"/>
                  </a:schemeClr>
                </a:solidFill>
              </a:rPr>
              <a:t>חתונה</a:t>
            </a:r>
            <a:endParaRPr lang="he-IL" sz="2000" b="1" dirty="0">
              <a:solidFill>
                <a:schemeClr val="accent1">
                  <a:lumMod val="75000"/>
                </a:schemeClr>
              </a:solidFill>
            </a:endParaRPr>
          </a:p>
        </p:txBody>
      </p:sp>
      <p:sp>
        <p:nvSpPr>
          <p:cNvPr id="39" name="TextBox 38"/>
          <p:cNvSpPr txBox="1"/>
          <p:nvPr/>
        </p:nvSpPr>
        <p:spPr>
          <a:xfrm>
            <a:off x="1507512" y="3186715"/>
            <a:ext cx="943428" cy="707886"/>
          </a:xfrm>
          <a:prstGeom prst="rect">
            <a:avLst/>
          </a:prstGeom>
          <a:noFill/>
        </p:spPr>
        <p:txBody>
          <a:bodyPr wrap="square" rtlCol="1">
            <a:spAutoFit/>
          </a:bodyPr>
          <a:lstStyle/>
          <a:p>
            <a:pPr algn="ctr"/>
            <a:r>
              <a:rPr lang="he-IL" sz="2000" b="1" dirty="0" smtClean="0">
                <a:solidFill>
                  <a:schemeClr val="accent1">
                    <a:lumMod val="75000"/>
                  </a:schemeClr>
                </a:solidFill>
              </a:rPr>
              <a:t>תינוק חדש</a:t>
            </a:r>
            <a:endParaRPr lang="he-IL" sz="2000" b="1" dirty="0">
              <a:solidFill>
                <a:schemeClr val="accent1">
                  <a:lumMod val="75000"/>
                </a:schemeClr>
              </a:solidFill>
            </a:endParaRPr>
          </a:p>
        </p:txBody>
      </p:sp>
      <p:sp>
        <p:nvSpPr>
          <p:cNvPr id="15" name="Rectangle 14"/>
          <p:cNvSpPr/>
          <p:nvPr/>
        </p:nvSpPr>
        <p:spPr>
          <a:xfrm>
            <a:off x="9460970" y="1380653"/>
            <a:ext cx="1475048" cy="4991117"/>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0" name="Rectangle 39"/>
          <p:cNvSpPr/>
          <p:nvPr/>
        </p:nvSpPr>
        <p:spPr>
          <a:xfrm>
            <a:off x="7865805" y="1380654"/>
            <a:ext cx="1475048" cy="4991116"/>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1" name="Rectangle 40"/>
          <p:cNvSpPr/>
          <p:nvPr/>
        </p:nvSpPr>
        <p:spPr>
          <a:xfrm>
            <a:off x="6141852" y="1380654"/>
            <a:ext cx="1603836" cy="4991116"/>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2" name="Rectangle 41"/>
          <p:cNvSpPr/>
          <p:nvPr/>
        </p:nvSpPr>
        <p:spPr>
          <a:xfrm>
            <a:off x="4400507" y="1380654"/>
            <a:ext cx="1603836" cy="4991116"/>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3" name="Rectangle 42"/>
          <p:cNvSpPr/>
          <p:nvPr/>
        </p:nvSpPr>
        <p:spPr>
          <a:xfrm>
            <a:off x="2809098" y="1380654"/>
            <a:ext cx="1485226" cy="4991116"/>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Rectangle 43"/>
          <p:cNvSpPr/>
          <p:nvPr/>
        </p:nvSpPr>
        <p:spPr>
          <a:xfrm>
            <a:off x="1198179" y="1380654"/>
            <a:ext cx="1546573" cy="4991116"/>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Rounded Rectangle 15"/>
          <p:cNvSpPr/>
          <p:nvPr/>
        </p:nvSpPr>
        <p:spPr>
          <a:xfrm>
            <a:off x="9534270" y="3921808"/>
            <a:ext cx="1299596" cy="1680705"/>
          </a:xfrm>
          <a:prstGeom prst="roundRect">
            <a:avLst/>
          </a:prstGeom>
          <a:solidFill>
            <a:schemeClr val="accent4">
              <a:lumMod val="40000"/>
              <a:lumOff val="60000"/>
            </a:schemeClr>
          </a:solidFill>
          <a:ln>
            <a:noFill/>
          </a:ln>
          <a:effectLst>
            <a:outerShdw blurRad="889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tx1"/>
                </a:solidFill>
              </a:rPr>
              <a:t>בן</a:t>
            </a:r>
          </a:p>
          <a:p>
            <a:pPr algn="ctr"/>
            <a:r>
              <a:rPr lang="he-IL" dirty="0" smtClean="0">
                <a:solidFill>
                  <a:schemeClr val="tx1"/>
                </a:solidFill>
              </a:rPr>
              <a:t>במזל-טוב! הקדישו תרומה להצלחתו!</a:t>
            </a:r>
            <a:endParaRPr lang="he-IL" dirty="0">
              <a:solidFill>
                <a:schemeClr val="tx1"/>
              </a:solidFill>
            </a:endParaRPr>
          </a:p>
        </p:txBody>
      </p:sp>
      <p:sp>
        <p:nvSpPr>
          <p:cNvPr id="46" name="Rounded Rectangle 45"/>
          <p:cNvSpPr/>
          <p:nvPr/>
        </p:nvSpPr>
        <p:spPr>
          <a:xfrm>
            <a:off x="7961977" y="3921808"/>
            <a:ext cx="1299596" cy="1680705"/>
          </a:xfrm>
          <a:prstGeom prst="roundRect">
            <a:avLst/>
          </a:prstGeom>
          <a:solidFill>
            <a:schemeClr val="accent4">
              <a:lumMod val="40000"/>
              <a:lumOff val="60000"/>
            </a:schemeClr>
          </a:solidFill>
          <a:ln>
            <a:noFill/>
          </a:ln>
          <a:effectLst>
            <a:outerShdw blurRad="889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400" dirty="0" smtClean="0">
                <a:solidFill>
                  <a:schemeClr val="tx1"/>
                </a:solidFill>
              </a:rPr>
              <a:t>יום הולדת שמח! זה הזמן לפעולה שתהפוך את היום הזה למשמעותי גם לאחרים!</a:t>
            </a:r>
            <a:endParaRPr lang="he-IL" sz="1400" dirty="0">
              <a:solidFill>
                <a:schemeClr val="tx1"/>
              </a:solidFill>
            </a:endParaRPr>
          </a:p>
        </p:txBody>
      </p:sp>
      <p:sp>
        <p:nvSpPr>
          <p:cNvPr id="47" name="Rounded Rectangle 46"/>
          <p:cNvSpPr/>
          <p:nvPr/>
        </p:nvSpPr>
        <p:spPr>
          <a:xfrm>
            <a:off x="6291316" y="3921808"/>
            <a:ext cx="1299596" cy="1680705"/>
          </a:xfrm>
          <a:prstGeom prst="roundRect">
            <a:avLst/>
          </a:prstGeom>
          <a:solidFill>
            <a:schemeClr val="accent4">
              <a:lumMod val="40000"/>
              <a:lumOff val="60000"/>
            </a:schemeClr>
          </a:solidFill>
          <a:ln>
            <a:noFill/>
          </a:ln>
          <a:effectLst>
            <a:outerShdw blurRad="889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smtClean="0">
                <a:solidFill>
                  <a:schemeClr val="tx1"/>
                </a:solidFill>
              </a:rPr>
              <a:t>עם היכנסו לגיל מצוות העניקו</a:t>
            </a:r>
          </a:p>
          <a:p>
            <a:pPr algn="ctr"/>
            <a:r>
              <a:rPr lang="he-IL" sz="1600" dirty="0" smtClean="0">
                <a:solidFill>
                  <a:schemeClr val="tx1"/>
                </a:solidFill>
              </a:rPr>
              <a:t>לבר-המצווה מתנה של שותפות למצווה</a:t>
            </a:r>
            <a:endParaRPr lang="he-IL" sz="1600" dirty="0">
              <a:solidFill>
                <a:schemeClr val="tx1"/>
              </a:solidFill>
            </a:endParaRPr>
          </a:p>
        </p:txBody>
      </p:sp>
      <p:sp>
        <p:nvSpPr>
          <p:cNvPr id="48" name="Rounded Rectangle 47"/>
          <p:cNvSpPr/>
          <p:nvPr/>
        </p:nvSpPr>
        <p:spPr>
          <a:xfrm>
            <a:off x="4572649" y="3921808"/>
            <a:ext cx="1299596" cy="1680705"/>
          </a:xfrm>
          <a:prstGeom prst="roundRect">
            <a:avLst/>
          </a:prstGeom>
          <a:solidFill>
            <a:schemeClr val="accent4">
              <a:lumMod val="40000"/>
              <a:lumOff val="60000"/>
            </a:schemeClr>
          </a:solidFill>
          <a:ln>
            <a:noFill/>
          </a:ln>
          <a:effectLst>
            <a:outerShdw blurRad="889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smtClean="0">
                <a:solidFill>
                  <a:schemeClr val="tx1"/>
                </a:solidFill>
              </a:rPr>
              <a:t>עשר כדי שתתעשר בוא לשמח אחרים בתרומה מהשפע שקיבלת!</a:t>
            </a:r>
            <a:endParaRPr lang="he-IL" sz="1600" dirty="0">
              <a:solidFill>
                <a:schemeClr val="tx1"/>
              </a:solidFill>
            </a:endParaRPr>
          </a:p>
        </p:txBody>
      </p:sp>
      <p:sp>
        <p:nvSpPr>
          <p:cNvPr id="49" name="Rounded Rectangle 48"/>
          <p:cNvSpPr/>
          <p:nvPr/>
        </p:nvSpPr>
        <p:spPr>
          <a:xfrm>
            <a:off x="2916894" y="3921808"/>
            <a:ext cx="1299596" cy="1680705"/>
          </a:xfrm>
          <a:prstGeom prst="roundRect">
            <a:avLst/>
          </a:prstGeom>
          <a:solidFill>
            <a:schemeClr val="accent4">
              <a:lumMod val="40000"/>
              <a:lumOff val="60000"/>
            </a:schemeClr>
          </a:solidFill>
          <a:ln>
            <a:noFill/>
          </a:ln>
          <a:effectLst>
            <a:outerShdw blurRad="889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tx1"/>
                </a:solidFill>
              </a:rPr>
              <a:t>בניין הבית על בסיס חסד!</a:t>
            </a:r>
            <a:endParaRPr lang="he-IL" dirty="0">
              <a:solidFill>
                <a:schemeClr val="tx1"/>
              </a:solidFill>
            </a:endParaRPr>
          </a:p>
        </p:txBody>
      </p:sp>
      <p:sp>
        <p:nvSpPr>
          <p:cNvPr id="50" name="Rounded Rectangle 49"/>
          <p:cNvSpPr/>
          <p:nvPr/>
        </p:nvSpPr>
        <p:spPr>
          <a:xfrm>
            <a:off x="1329428" y="3921808"/>
            <a:ext cx="1299596" cy="1680705"/>
          </a:xfrm>
          <a:prstGeom prst="roundRect">
            <a:avLst/>
          </a:prstGeom>
          <a:solidFill>
            <a:schemeClr val="accent4">
              <a:lumMod val="40000"/>
              <a:lumOff val="60000"/>
            </a:schemeClr>
          </a:solidFill>
          <a:ln>
            <a:noFill/>
          </a:ln>
          <a:effectLst>
            <a:outerShdw blurRad="88900" dist="1016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tx1"/>
                </a:solidFill>
              </a:rPr>
              <a:t>להתחיל את החיים עם תרומה וזכויות כבר מבראשית</a:t>
            </a:r>
            <a:endParaRPr lang="he-IL" dirty="0">
              <a:solidFill>
                <a:schemeClr val="tx1"/>
              </a:solidFill>
            </a:endParaRPr>
          </a:p>
        </p:txBody>
      </p:sp>
      <p:sp>
        <p:nvSpPr>
          <p:cNvPr id="51" name="Rounded Rectangle 50"/>
          <p:cNvSpPr/>
          <p:nvPr/>
        </p:nvSpPr>
        <p:spPr>
          <a:xfrm>
            <a:off x="9653979" y="5738294"/>
            <a:ext cx="1060177" cy="39407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לתרומה לחץ כאן &gt;&gt;</a:t>
            </a:r>
            <a:endParaRPr lang="he-IL" sz="1200" b="1" dirty="0">
              <a:solidFill>
                <a:schemeClr val="accent4">
                  <a:lumMod val="50000"/>
                </a:schemeClr>
              </a:solidFill>
            </a:endParaRPr>
          </a:p>
        </p:txBody>
      </p:sp>
      <p:sp>
        <p:nvSpPr>
          <p:cNvPr id="52" name="Rounded Rectangle 51"/>
          <p:cNvSpPr/>
          <p:nvPr/>
        </p:nvSpPr>
        <p:spPr>
          <a:xfrm>
            <a:off x="8073240" y="5738294"/>
            <a:ext cx="1060177" cy="39407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לתרומה לחץ כאן &gt;&gt;</a:t>
            </a:r>
            <a:endParaRPr lang="he-IL" sz="1200" b="1" dirty="0">
              <a:solidFill>
                <a:schemeClr val="accent4">
                  <a:lumMod val="50000"/>
                </a:schemeClr>
              </a:solidFill>
            </a:endParaRPr>
          </a:p>
        </p:txBody>
      </p:sp>
      <p:sp>
        <p:nvSpPr>
          <p:cNvPr id="53" name="Rounded Rectangle 52"/>
          <p:cNvSpPr/>
          <p:nvPr/>
        </p:nvSpPr>
        <p:spPr>
          <a:xfrm>
            <a:off x="6411025" y="5738294"/>
            <a:ext cx="1060177" cy="39407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לתרומה לחץ כאן &gt;&gt;</a:t>
            </a:r>
            <a:endParaRPr lang="he-IL" sz="1200" b="1" dirty="0">
              <a:solidFill>
                <a:schemeClr val="accent4">
                  <a:lumMod val="50000"/>
                </a:schemeClr>
              </a:solidFill>
            </a:endParaRPr>
          </a:p>
        </p:txBody>
      </p:sp>
      <p:sp>
        <p:nvSpPr>
          <p:cNvPr id="54" name="Rounded Rectangle 53"/>
          <p:cNvSpPr/>
          <p:nvPr/>
        </p:nvSpPr>
        <p:spPr>
          <a:xfrm>
            <a:off x="4686173" y="5738294"/>
            <a:ext cx="1060177" cy="39407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לתרומה לחץ כאן &gt;&gt;</a:t>
            </a:r>
            <a:endParaRPr lang="he-IL" sz="1200" b="1" dirty="0">
              <a:solidFill>
                <a:schemeClr val="accent4">
                  <a:lumMod val="50000"/>
                </a:schemeClr>
              </a:solidFill>
            </a:endParaRPr>
          </a:p>
        </p:txBody>
      </p:sp>
      <p:sp>
        <p:nvSpPr>
          <p:cNvPr id="55" name="Rounded Rectangle 54"/>
          <p:cNvSpPr/>
          <p:nvPr/>
        </p:nvSpPr>
        <p:spPr>
          <a:xfrm>
            <a:off x="3049730" y="5738294"/>
            <a:ext cx="1060177" cy="39407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לתרומה לחץ כאן &gt;&gt;</a:t>
            </a:r>
            <a:endParaRPr lang="he-IL" sz="1200" b="1" dirty="0">
              <a:solidFill>
                <a:schemeClr val="accent4">
                  <a:lumMod val="50000"/>
                </a:schemeClr>
              </a:solidFill>
            </a:endParaRPr>
          </a:p>
        </p:txBody>
      </p:sp>
      <p:sp>
        <p:nvSpPr>
          <p:cNvPr id="56" name="Rounded Rectangle 55"/>
          <p:cNvSpPr/>
          <p:nvPr/>
        </p:nvSpPr>
        <p:spPr>
          <a:xfrm>
            <a:off x="1449137" y="5738294"/>
            <a:ext cx="1060177" cy="39407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לתרומה לחץ כאן &gt;&gt;</a:t>
            </a:r>
            <a:endParaRPr lang="he-IL" sz="1200" b="1" dirty="0">
              <a:solidFill>
                <a:schemeClr val="accent4">
                  <a:lumMod val="50000"/>
                </a:schemeClr>
              </a:solidFill>
            </a:endParaRPr>
          </a:p>
        </p:txBody>
      </p:sp>
    </p:spTree>
    <p:extLst>
      <p:ext uri="{BB962C8B-B14F-4D97-AF65-F5344CB8AC3E}">
        <p14:creationId xmlns:p14="http://schemas.microsoft.com/office/powerpoint/2010/main" val="26912878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תרומה להולדת הבן/הבת</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01"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3" name="Rectangle 2"/>
          <p:cNvSpPr/>
          <p:nvPr/>
        </p:nvSpPr>
        <p:spPr>
          <a:xfrm>
            <a:off x="7782174" y="1937979"/>
            <a:ext cx="3380133" cy="2339102"/>
          </a:xfrm>
          <a:prstGeom prst="rect">
            <a:avLst/>
          </a:prstGeom>
        </p:spPr>
        <p:txBody>
          <a:bodyPr wrap="square">
            <a:spAutoFit/>
          </a:bodyPr>
          <a:lstStyle/>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שם התורם:</a:t>
            </a: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נוסח הברכה:</a:t>
            </a: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endParaRPr lang="en-US" sz="1600" dirty="0">
              <a:latin typeface="Calibri" panose="020F0502020204030204" pitchFamily="34" charset="0"/>
              <a:ea typeface="Calibri" panose="020F0502020204030204" pitchFamily="34" charset="0"/>
            </a:endParaRPr>
          </a:p>
        </p:txBody>
      </p:sp>
      <p:sp>
        <p:nvSpPr>
          <p:cNvPr id="51" name="Rectangle 50"/>
          <p:cNvSpPr/>
          <p:nvPr/>
        </p:nvSpPr>
        <p:spPr>
          <a:xfrm>
            <a:off x="2621644" y="1937979"/>
            <a:ext cx="3925762" cy="1754326"/>
          </a:xfrm>
          <a:prstGeom prst="rect">
            <a:avLst/>
          </a:prstGeom>
        </p:spPr>
        <p:txBody>
          <a:bodyPr wrap="square">
            <a:spAutoFit/>
          </a:bodyPr>
          <a:lstStyle/>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דואר אלקטרוני אליו תשלח הברכה</a:t>
            </a:r>
          </a:p>
          <a:p>
            <a:pPr marL="0" lvl="6">
              <a:spcBef>
                <a:spcPts val="600"/>
              </a:spcBef>
            </a:pPr>
            <a:endParaRPr lang="he-IL" dirty="0">
              <a:solidFill>
                <a:srgbClr val="C00000"/>
              </a:solidFill>
              <a:latin typeface="Calibri" panose="020F0502020204030204" pitchFamily="34" charset="0"/>
              <a:ea typeface="Calibri" panose="020F0502020204030204" pitchFamily="34" charset="0"/>
            </a:endParaRPr>
          </a:p>
          <a:p>
            <a:pPr marL="0" lvl="6">
              <a:spcBef>
                <a:spcPts val="600"/>
              </a:spcBef>
            </a:pPr>
            <a:endParaRPr lang="he-IL" dirty="0" smtClean="0">
              <a:solidFill>
                <a:srgbClr val="C00000"/>
              </a:solidFill>
              <a:latin typeface="Calibri" panose="020F0502020204030204" pitchFamily="34" charset="0"/>
              <a:ea typeface="Calibri" panose="020F0502020204030204" pitchFamily="34" charset="0"/>
            </a:endParaRPr>
          </a:p>
          <a:p>
            <a:pPr marL="0" lvl="6">
              <a:spcBef>
                <a:spcPts val="600"/>
              </a:spcBef>
            </a:pPr>
            <a:r>
              <a:rPr lang="he-IL" u="sng" dirty="0" smtClean="0">
                <a:solidFill>
                  <a:srgbClr val="C00000"/>
                </a:solidFill>
                <a:latin typeface="Calibri" panose="020F0502020204030204" pitchFamily="34" charset="0"/>
                <a:ea typeface="Calibri" panose="020F0502020204030204" pitchFamily="34" charset="0"/>
              </a:rPr>
              <a:t>סכום לתרומה ב-₪:</a:t>
            </a:r>
          </a:p>
          <a:p>
            <a:pPr marL="0" lvl="6">
              <a:spcBef>
                <a:spcPts val="600"/>
              </a:spcBef>
            </a:pPr>
            <a:endParaRPr lang="he-IL" sz="1600" dirty="0">
              <a:latin typeface="Calibri" panose="020F0502020204030204" pitchFamily="34" charset="0"/>
              <a:ea typeface="Calibri" panose="020F0502020204030204" pitchFamily="34" charset="0"/>
            </a:endParaRPr>
          </a:p>
        </p:txBody>
      </p:sp>
      <p:sp>
        <p:nvSpPr>
          <p:cNvPr id="12" name="Rectangle 11"/>
          <p:cNvSpPr/>
          <p:nvPr/>
        </p:nvSpPr>
        <p:spPr>
          <a:xfrm>
            <a:off x="1028700" y="173667"/>
            <a:ext cx="51913"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9" name="Group 8"/>
          <p:cNvGrpSpPr/>
          <p:nvPr/>
        </p:nvGrpSpPr>
        <p:grpSpPr>
          <a:xfrm>
            <a:off x="1336470" y="3489105"/>
            <a:ext cx="5210936" cy="1190149"/>
            <a:chOff x="1080613" y="3431989"/>
            <a:chExt cx="6350701" cy="1450465"/>
          </a:xfrm>
        </p:grpSpPr>
        <p:pic>
          <p:nvPicPr>
            <p:cNvPr id="27" name="Picture 26"/>
            <p:cNvPicPr>
              <a:picLocks noChangeAspect="1"/>
            </p:cNvPicPr>
            <p:nvPr/>
          </p:nvPicPr>
          <p:blipFill>
            <a:blip r:embed="rId3"/>
            <a:stretch>
              <a:fillRect/>
            </a:stretch>
          </p:blipFill>
          <p:spPr>
            <a:xfrm rot="10800000">
              <a:off x="1080613" y="4381832"/>
              <a:ext cx="6350701" cy="500622"/>
            </a:xfrm>
            <a:prstGeom prst="rect">
              <a:avLst/>
            </a:prstGeom>
          </p:spPr>
        </p:pic>
        <p:cxnSp>
          <p:nvCxnSpPr>
            <p:cNvPr id="28" name="Straight Connector 27"/>
            <p:cNvCxnSpPr/>
            <p:nvPr/>
          </p:nvCxnSpPr>
          <p:spPr>
            <a:xfrm>
              <a:off x="6997578" y="3925018"/>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981581" y="3925018"/>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760892" y="3925018"/>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1569235" y="3925018"/>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643292" y="3925018"/>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4893006" y="3925018"/>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6726808" y="3431989"/>
              <a:ext cx="541543" cy="487624"/>
            </a:xfrm>
            <a:prstGeom prst="rect">
              <a:avLst/>
            </a:prstGeom>
            <a:noFill/>
          </p:spPr>
          <p:txBody>
            <a:bodyPr wrap="none" rtlCol="1">
              <a:spAutoFit/>
            </a:bodyPr>
            <a:lstStyle/>
            <a:p>
              <a:pPr algn="ctr"/>
              <a:r>
                <a:rPr lang="en-US" sz="2000" b="1" dirty="0" smtClean="0">
                  <a:solidFill>
                    <a:srgbClr val="00B050"/>
                  </a:solidFill>
                </a:rPr>
                <a:t>18</a:t>
              </a:r>
              <a:endParaRPr lang="he-IL" sz="2000" b="1" dirty="0">
                <a:solidFill>
                  <a:srgbClr val="00B050"/>
                </a:solidFill>
              </a:endParaRPr>
            </a:p>
          </p:txBody>
        </p:sp>
        <p:sp>
          <p:nvSpPr>
            <p:cNvPr id="36" name="TextBox 35"/>
            <p:cNvSpPr txBox="1"/>
            <p:nvPr/>
          </p:nvSpPr>
          <p:spPr>
            <a:xfrm>
              <a:off x="5717064" y="3454225"/>
              <a:ext cx="541543" cy="487624"/>
            </a:xfrm>
            <a:prstGeom prst="rect">
              <a:avLst/>
            </a:prstGeom>
            <a:noFill/>
          </p:spPr>
          <p:txBody>
            <a:bodyPr wrap="none" rtlCol="1">
              <a:spAutoFit/>
            </a:bodyPr>
            <a:lstStyle/>
            <a:p>
              <a:pPr algn="ctr"/>
              <a:r>
                <a:rPr lang="en-US" sz="2000" b="1" dirty="0" smtClean="0">
                  <a:solidFill>
                    <a:srgbClr val="00B050"/>
                  </a:solidFill>
                </a:rPr>
                <a:t>36</a:t>
              </a:r>
              <a:endParaRPr lang="he-IL" sz="2000" b="1" dirty="0">
                <a:solidFill>
                  <a:srgbClr val="00B050"/>
                </a:solidFill>
              </a:endParaRPr>
            </a:p>
          </p:txBody>
        </p:sp>
        <p:sp>
          <p:nvSpPr>
            <p:cNvPr id="37" name="TextBox 36"/>
            <p:cNvSpPr txBox="1"/>
            <p:nvPr/>
          </p:nvSpPr>
          <p:spPr>
            <a:xfrm>
              <a:off x="4543114" y="3454225"/>
              <a:ext cx="699787" cy="487624"/>
            </a:xfrm>
            <a:prstGeom prst="rect">
              <a:avLst/>
            </a:prstGeom>
            <a:noFill/>
          </p:spPr>
          <p:txBody>
            <a:bodyPr wrap="none" rtlCol="1">
              <a:spAutoFit/>
            </a:bodyPr>
            <a:lstStyle/>
            <a:p>
              <a:pPr algn="ctr"/>
              <a:r>
                <a:rPr lang="en-US" sz="2000" b="1" dirty="0" smtClean="0">
                  <a:solidFill>
                    <a:srgbClr val="00B050"/>
                  </a:solidFill>
                </a:rPr>
                <a:t>180</a:t>
              </a:r>
              <a:endParaRPr lang="he-IL" sz="2000" b="1" dirty="0">
                <a:solidFill>
                  <a:srgbClr val="00B050"/>
                </a:solidFill>
              </a:endParaRPr>
            </a:p>
          </p:txBody>
        </p:sp>
        <p:sp>
          <p:nvSpPr>
            <p:cNvPr id="38" name="TextBox 37"/>
            <p:cNvSpPr txBox="1"/>
            <p:nvPr/>
          </p:nvSpPr>
          <p:spPr>
            <a:xfrm>
              <a:off x="3422150" y="3454225"/>
              <a:ext cx="699787" cy="487624"/>
            </a:xfrm>
            <a:prstGeom prst="rect">
              <a:avLst/>
            </a:prstGeom>
            <a:noFill/>
          </p:spPr>
          <p:txBody>
            <a:bodyPr wrap="none" rtlCol="1">
              <a:spAutoFit/>
            </a:bodyPr>
            <a:lstStyle/>
            <a:p>
              <a:pPr algn="ctr"/>
              <a:r>
                <a:rPr lang="en-US" sz="2000" b="1" dirty="0" smtClean="0">
                  <a:solidFill>
                    <a:srgbClr val="00B050"/>
                  </a:solidFill>
                </a:rPr>
                <a:t>360</a:t>
              </a:r>
              <a:endParaRPr lang="he-IL" sz="2000" b="1" dirty="0">
                <a:solidFill>
                  <a:srgbClr val="00B050"/>
                </a:solidFill>
              </a:endParaRPr>
            </a:p>
          </p:txBody>
        </p:sp>
        <p:sp>
          <p:nvSpPr>
            <p:cNvPr id="39" name="TextBox 38"/>
            <p:cNvSpPr txBox="1"/>
            <p:nvPr/>
          </p:nvSpPr>
          <p:spPr>
            <a:xfrm>
              <a:off x="2211202" y="3454225"/>
              <a:ext cx="858032" cy="487624"/>
            </a:xfrm>
            <a:prstGeom prst="rect">
              <a:avLst/>
            </a:prstGeom>
            <a:noFill/>
          </p:spPr>
          <p:txBody>
            <a:bodyPr wrap="none" rtlCol="1">
              <a:spAutoFit/>
            </a:bodyPr>
            <a:lstStyle/>
            <a:p>
              <a:pPr algn="ctr"/>
              <a:r>
                <a:rPr lang="en-US" sz="2000" b="1" dirty="0" smtClean="0">
                  <a:solidFill>
                    <a:srgbClr val="00B050"/>
                  </a:solidFill>
                </a:rPr>
                <a:t>1800</a:t>
              </a:r>
              <a:endParaRPr lang="he-IL" sz="2000" b="1" dirty="0">
                <a:solidFill>
                  <a:srgbClr val="00B050"/>
                </a:solidFill>
              </a:endParaRPr>
            </a:p>
          </p:txBody>
        </p:sp>
        <p:sp>
          <p:nvSpPr>
            <p:cNvPr id="40" name="TextBox 39"/>
            <p:cNvSpPr txBox="1"/>
            <p:nvPr/>
          </p:nvSpPr>
          <p:spPr>
            <a:xfrm>
              <a:off x="1187495" y="3454225"/>
              <a:ext cx="762303" cy="487624"/>
            </a:xfrm>
            <a:prstGeom prst="rect">
              <a:avLst/>
            </a:prstGeom>
            <a:noFill/>
          </p:spPr>
          <p:txBody>
            <a:bodyPr wrap="none" rtlCol="1">
              <a:spAutoFit/>
            </a:bodyPr>
            <a:lstStyle/>
            <a:p>
              <a:pPr algn="ctr"/>
              <a:r>
                <a:rPr lang="he-IL" sz="2000" b="1" dirty="0" smtClean="0">
                  <a:solidFill>
                    <a:srgbClr val="00B050"/>
                  </a:solidFill>
                </a:rPr>
                <a:t>אחר</a:t>
              </a:r>
              <a:endParaRPr lang="he-IL" sz="2000" b="1" dirty="0">
                <a:solidFill>
                  <a:srgbClr val="00B050"/>
                </a:solidFill>
              </a:endParaRPr>
            </a:p>
          </p:txBody>
        </p:sp>
      </p:grpSp>
      <p:sp>
        <p:nvSpPr>
          <p:cNvPr id="11" name="Rectangle 10"/>
          <p:cNvSpPr/>
          <p:nvPr/>
        </p:nvSpPr>
        <p:spPr>
          <a:xfrm>
            <a:off x="7323836" y="2394857"/>
            <a:ext cx="3773714"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2" name="Rectangle 41"/>
          <p:cNvSpPr/>
          <p:nvPr/>
        </p:nvSpPr>
        <p:spPr>
          <a:xfrm>
            <a:off x="7323836" y="3402605"/>
            <a:ext cx="3773714" cy="2635338"/>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3" name="Rectangle 42"/>
          <p:cNvSpPr/>
          <p:nvPr/>
        </p:nvSpPr>
        <p:spPr>
          <a:xfrm>
            <a:off x="1336469" y="2394857"/>
            <a:ext cx="5077221"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Rounded Rectangle 43"/>
          <p:cNvSpPr/>
          <p:nvPr/>
        </p:nvSpPr>
        <p:spPr>
          <a:xfrm>
            <a:off x="1336469" y="5236353"/>
            <a:ext cx="2357479" cy="642570"/>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4">
                    <a:lumMod val="50000"/>
                  </a:schemeClr>
                </a:solidFill>
              </a:rPr>
              <a:t>למשלוח הברכה וביצוע התרומה לחץ כאן&gt;&gt;</a:t>
            </a:r>
            <a:endParaRPr lang="he-IL" b="1" dirty="0">
              <a:solidFill>
                <a:schemeClr val="accent4">
                  <a:lumMod val="50000"/>
                </a:schemeClr>
              </a:solidFill>
            </a:endParaRPr>
          </a:p>
        </p:txBody>
      </p:sp>
      <p:sp>
        <p:nvSpPr>
          <p:cNvPr id="45" name="Rounded Rectangle 44"/>
          <p:cNvSpPr/>
          <p:nvPr/>
        </p:nvSpPr>
        <p:spPr>
          <a:xfrm>
            <a:off x="3831967" y="5236353"/>
            <a:ext cx="2581724" cy="642570"/>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4">
                    <a:lumMod val="50000"/>
                  </a:schemeClr>
                </a:solidFill>
              </a:rPr>
              <a:t>לתצוגה מקדימה על הברכה שתשלח בשמכם!</a:t>
            </a:r>
            <a:endParaRPr lang="he-IL" b="1" dirty="0">
              <a:solidFill>
                <a:schemeClr val="accent4">
                  <a:lumMod val="50000"/>
                </a:schemeClr>
              </a:solidFill>
            </a:endParaRPr>
          </a:p>
        </p:txBody>
      </p:sp>
    </p:spTree>
    <p:extLst>
      <p:ext uri="{BB962C8B-B14F-4D97-AF65-F5344CB8AC3E}">
        <p14:creationId xmlns:p14="http://schemas.microsoft.com/office/powerpoint/2010/main" val="3236673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9" name="Rectangle 8"/>
          <p:cNvSpPr/>
          <p:nvPr/>
        </p:nvSpPr>
        <p:spPr>
          <a:xfrm>
            <a:off x="1017113" y="2404154"/>
            <a:ext cx="7794885" cy="28610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31" name="TextBox 130"/>
          <p:cNvSpPr txBox="1"/>
          <p:nvPr/>
        </p:nvSpPr>
        <p:spPr>
          <a:xfrm>
            <a:off x="3844583" y="3189733"/>
            <a:ext cx="2161657" cy="2031325"/>
          </a:xfrm>
          <a:prstGeom prst="rect">
            <a:avLst/>
          </a:prstGeom>
          <a:noFill/>
        </p:spPr>
        <p:txBody>
          <a:bodyPr wrap="square" rtlCol="1">
            <a:spAutoFit/>
          </a:bodyPr>
          <a:lstStyle/>
          <a:p>
            <a:r>
              <a:rPr lang="he-IL" dirty="0" smtClean="0">
                <a:solidFill>
                  <a:schemeClr val="accent5">
                    <a:lumMod val="60000"/>
                    <a:lumOff val="40000"/>
                  </a:schemeClr>
                </a:solidFill>
              </a:rPr>
              <a:t>גיל:</a:t>
            </a:r>
          </a:p>
          <a:p>
            <a:r>
              <a:rPr lang="he-IL" dirty="0" smtClean="0">
                <a:solidFill>
                  <a:schemeClr val="accent5">
                    <a:lumMod val="60000"/>
                    <a:lumOff val="40000"/>
                  </a:schemeClr>
                </a:solidFill>
              </a:rPr>
              <a:t>שירות צבאי:</a:t>
            </a:r>
          </a:p>
          <a:p>
            <a:endParaRPr lang="he-IL" dirty="0" smtClean="0">
              <a:solidFill>
                <a:schemeClr val="accent5">
                  <a:lumMod val="60000"/>
                  <a:lumOff val="40000"/>
                </a:schemeClr>
              </a:solidFill>
            </a:endParaRPr>
          </a:p>
          <a:p>
            <a:r>
              <a:rPr lang="he-IL" dirty="0" smtClean="0">
                <a:solidFill>
                  <a:schemeClr val="accent5">
                    <a:lumMod val="60000"/>
                    <a:lumOff val="40000"/>
                  </a:schemeClr>
                </a:solidFill>
              </a:rPr>
              <a:t>ילדים:</a:t>
            </a:r>
          </a:p>
          <a:p>
            <a:r>
              <a:rPr lang="he-IL" dirty="0" smtClean="0">
                <a:solidFill>
                  <a:schemeClr val="accent5">
                    <a:lumMod val="60000"/>
                    <a:lumOff val="40000"/>
                  </a:schemeClr>
                </a:solidFill>
              </a:rPr>
              <a:t>מגורים:</a:t>
            </a:r>
          </a:p>
          <a:p>
            <a:r>
              <a:rPr lang="he-IL" dirty="0" smtClean="0">
                <a:solidFill>
                  <a:schemeClr val="accent5">
                    <a:lumMod val="60000"/>
                    <a:lumOff val="40000"/>
                  </a:schemeClr>
                </a:solidFill>
              </a:rPr>
              <a:t>שנה בישיבה:</a:t>
            </a:r>
          </a:p>
          <a:p>
            <a:r>
              <a:rPr lang="he-IL" b="1" u="sng" dirty="0">
                <a:solidFill>
                  <a:srgbClr val="FFC000"/>
                </a:solidFill>
                <a:effectLst>
                  <a:outerShdw blurRad="38100" dist="38100" dir="2700000" algn="tl">
                    <a:srgbClr val="000000">
                      <a:alpha val="43137"/>
                    </a:srgbClr>
                  </a:outerShdw>
                </a:effectLst>
              </a:rPr>
              <a:t>להענקת מלגה סמן:</a:t>
            </a:r>
          </a:p>
        </p:txBody>
      </p:sp>
      <p:sp>
        <p:nvSpPr>
          <p:cNvPr id="132" name="TextBox 131"/>
          <p:cNvSpPr txBox="1"/>
          <p:nvPr/>
        </p:nvSpPr>
        <p:spPr>
          <a:xfrm>
            <a:off x="1220722" y="3189733"/>
            <a:ext cx="2161657" cy="2031325"/>
          </a:xfrm>
          <a:prstGeom prst="rect">
            <a:avLst/>
          </a:prstGeom>
          <a:noFill/>
        </p:spPr>
        <p:txBody>
          <a:bodyPr wrap="square" rtlCol="1">
            <a:spAutoFit/>
          </a:bodyPr>
          <a:lstStyle/>
          <a:p>
            <a:r>
              <a:rPr lang="he-IL" dirty="0" smtClean="0">
                <a:solidFill>
                  <a:schemeClr val="accent5">
                    <a:lumMod val="60000"/>
                    <a:lumOff val="40000"/>
                  </a:schemeClr>
                </a:solidFill>
              </a:rPr>
              <a:t>גיל:</a:t>
            </a:r>
          </a:p>
          <a:p>
            <a:r>
              <a:rPr lang="he-IL" dirty="0" smtClean="0">
                <a:solidFill>
                  <a:schemeClr val="accent5">
                    <a:lumMod val="60000"/>
                    <a:lumOff val="40000"/>
                  </a:schemeClr>
                </a:solidFill>
              </a:rPr>
              <a:t>שירות צבאי:</a:t>
            </a:r>
          </a:p>
          <a:p>
            <a:endParaRPr lang="he-IL" dirty="0" smtClean="0">
              <a:solidFill>
                <a:schemeClr val="accent5">
                  <a:lumMod val="60000"/>
                  <a:lumOff val="40000"/>
                </a:schemeClr>
              </a:solidFill>
            </a:endParaRPr>
          </a:p>
          <a:p>
            <a:r>
              <a:rPr lang="he-IL" dirty="0" smtClean="0">
                <a:solidFill>
                  <a:schemeClr val="accent5">
                    <a:lumMod val="60000"/>
                    <a:lumOff val="40000"/>
                  </a:schemeClr>
                </a:solidFill>
              </a:rPr>
              <a:t>ילדים:</a:t>
            </a:r>
          </a:p>
          <a:p>
            <a:r>
              <a:rPr lang="he-IL" dirty="0" smtClean="0">
                <a:solidFill>
                  <a:schemeClr val="accent5">
                    <a:lumMod val="60000"/>
                    <a:lumOff val="40000"/>
                  </a:schemeClr>
                </a:solidFill>
              </a:rPr>
              <a:t>מגורים:</a:t>
            </a:r>
          </a:p>
          <a:p>
            <a:r>
              <a:rPr lang="he-IL" dirty="0" smtClean="0">
                <a:solidFill>
                  <a:schemeClr val="accent5">
                    <a:lumMod val="60000"/>
                    <a:lumOff val="40000"/>
                  </a:schemeClr>
                </a:solidFill>
              </a:rPr>
              <a:t>שנה בישיבה:</a:t>
            </a:r>
          </a:p>
          <a:p>
            <a:r>
              <a:rPr lang="he-IL" b="1" u="sng" dirty="0">
                <a:solidFill>
                  <a:srgbClr val="FFC000"/>
                </a:solidFill>
                <a:effectLst>
                  <a:outerShdw blurRad="38100" dist="38100" dir="2700000" algn="tl">
                    <a:srgbClr val="000000">
                      <a:alpha val="43137"/>
                    </a:srgbClr>
                  </a:outerShdw>
                </a:effectLst>
              </a:rPr>
              <a:t>להענקת מלגה סמן:</a:t>
            </a:r>
          </a:p>
        </p:txBody>
      </p:sp>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מערכת התרומות למלגות</a:t>
            </a:r>
            <a:endParaRPr lang="he-IL" sz="3200" dirty="0">
              <a:cs typeface="+mn-cs"/>
            </a:endParaRPr>
          </a:p>
        </p:txBody>
      </p:sp>
      <p:sp>
        <p:nvSpPr>
          <p:cNvPr id="6" name="Rounded Rectangle 5"/>
          <p:cNvSpPr/>
          <p:nvPr/>
        </p:nvSpPr>
        <p:spPr>
          <a:xfrm>
            <a:off x="1080613" y="5379264"/>
            <a:ext cx="2124636" cy="739588"/>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accent4">
                    <a:lumMod val="50000"/>
                  </a:schemeClr>
                </a:solidFill>
              </a:rPr>
              <a:t>המשך &gt;&gt;</a:t>
            </a:r>
            <a:endParaRPr lang="he-IL" sz="2800" b="1" dirty="0">
              <a:solidFill>
                <a:schemeClr val="accent4">
                  <a:lumMod val="50000"/>
                </a:schemeClr>
              </a:solidFill>
            </a:endParaRPr>
          </a:p>
        </p:txBody>
      </p:sp>
      <p:sp>
        <p:nvSpPr>
          <p:cNvPr id="7" name="Rounded Rectangle 6"/>
          <p:cNvSpPr/>
          <p:nvPr/>
        </p:nvSpPr>
        <p:spPr>
          <a:xfrm>
            <a:off x="1080613" y="1403387"/>
            <a:ext cx="9919522" cy="739588"/>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bg1"/>
                </a:solidFill>
              </a:rPr>
              <a:t>הזן מספר מלגות אישיות בישיבת </a:t>
            </a:r>
            <a:r>
              <a:rPr lang="he-IL" sz="3600" b="1" dirty="0" smtClean="0">
                <a:solidFill>
                  <a:srgbClr val="FFC000"/>
                </a:solidFill>
                <a:effectLst>
                  <a:outerShdw blurRad="38100" dist="38100" dir="2700000" algn="tl">
                    <a:srgbClr val="000000">
                      <a:alpha val="43137"/>
                    </a:srgbClr>
                  </a:outerShdw>
                </a:effectLst>
              </a:rPr>
              <a:t>"איתמר"</a:t>
            </a:r>
            <a:endParaRPr lang="he-IL" sz="3600" b="1" dirty="0">
              <a:solidFill>
                <a:srgbClr val="FFC000"/>
              </a:solidFill>
              <a:effectLst>
                <a:outerShdw blurRad="38100" dist="38100" dir="2700000" algn="tl">
                  <a:srgbClr val="000000">
                    <a:alpha val="43137"/>
                  </a:srgbClr>
                </a:outerShdw>
              </a:effectLst>
            </a:endParaRPr>
          </a:p>
        </p:txBody>
      </p:sp>
      <p:pic>
        <p:nvPicPr>
          <p:cNvPr id="164"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65" name="Rectangle 64"/>
          <p:cNvSpPr/>
          <p:nvPr/>
        </p:nvSpPr>
        <p:spPr>
          <a:xfrm>
            <a:off x="9144000" y="2589097"/>
            <a:ext cx="2057906" cy="638824"/>
          </a:xfrm>
          <a:prstGeom prst="rect">
            <a:avLst/>
          </a:prstGeom>
          <a:solidFill>
            <a:schemeClr val="accent4">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rgbClr val="00B050"/>
                </a:solidFill>
              </a:rPr>
              <a:t>3000 ש"ח</a:t>
            </a:r>
            <a:endParaRPr lang="he-IL" sz="2800" b="1" dirty="0">
              <a:solidFill>
                <a:srgbClr val="00B050"/>
              </a:solidFill>
            </a:endParaRPr>
          </a:p>
        </p:txBody>
      </p:sp>
      <p:sp>
        <p:nvSpPr>
          <p:cNvPr id="66" name="Rounded Rectangle 65"/>
          <p:cNvSpPr/>
          <p:nvPr/>
        </p:nvSpPr>
        <p:spPr>
          <a:xfrm>
            <a:off x="9119635" y="3413709"/>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לתרומות</a:t>
            </a:r>
            <a:endParaRPr lang="he-IL" sz="2400" b="1" dirty="0">
              <a:solidFill>
                <a:schemeClr val="accent4">
                  <a:lumMod val="50000"/>
                </a:schemeClr>
              </a:solidFill>
            </a:endParaRPr>
          </a:p>
        </p:txBody>
      </p:sp>
      <p:sp>
        <p:nvSpPr>
          <p:cNvPr id="67" name="Rounded Rectangle 66"/>
          <p:cNvSpPr/>
          <p:nvPr/>
        </p:nvSpPr>
        <p:spPr>
          <a:xfrm>
            <a:off x="9119635" y="4329729"/>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להנצחות</a:t>
            </a:r>
            <a:endParaRPr lang="he-IL" sz="2400" b="1" dirty="0">
              <a:solidFill>
                <a:schemeClr val="accent4">
                  <a:lumMod val="50000"/>
                </a:schemeClr>
              </a:solidFill>
            </a:endParaRPr>
          </a:p>
        </p:txBody>
      </p:sp>
      <p:sp>
        <p:nvSpPr>
          <p:cNvPr id="68" name="Rounded Rectangle 67"/>
          <p:cNvSpPr/>
          <p:nvPr/>
        </p:nvSpPr>
        <p:spPr>
          <a:xfrm>
            <a:off x="9119635" y="5245749"/>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לתרומות אחרות</a:t>
            </a:r>
            <a:endParaRPr lang="he-IL" sz="2000" b="1" dirty="0">
              <a:solidFill>
                <a:schemeClr val="accent4">
                  <a:lumMod val="50000"/>
                </a:schemeClr>
              </a:solidFill>
            </a:endParaRPr>
          </a:p>
        </p:txBody>
      </p:sp>
      <p:sp>
        <p:nvSpPr>
          <p:cNvPr id="69" name="TextBox 68"/>
          <p:cNvSpPr txBox="1"/>
          <p:nvPr/>
        </p:nvSpPr>
        <p:spPr>
          <a:xfrm>
            <a:off x="9413090" y="2220507"/>
            <a:ext cx="1856135" cy="369332"/>
          </a:xfrm>
          <a:prstGeom prst="rect">
            <a:avLst/>
          </a:prstGeom>
          <a:noFill/>
        </p:spPr>
        <p:txBody>
          <a:bodyPr wrap="square" rtlCol="1">
            <a:spAutoFit/>
          </a:bodyPr>
          <a:lstStyle/>
          <a:p>
            <a:r>
              <a:rPr lang="he-IL" dirty="0" smtClean="0"/>
              <a:t>סה"כ סכום מלגות</a:t>
            </a:r>
            <a:endParaRPr lang="he-IL" dirty="0"/>
          </a:p>
        </p:txBody>
      </p:sp>
      <p:sp>
        <p:nvSpPr>
          <p:cNvPr id="85" name="TextBox 84"/>
          <p:cNvSpPr txBox="1"/>
          <p:nvPr/>
        </p:nvSpPr>
        <p:spPr>
          <a:xfrm>
            <a:off x="6441299" y="5265170"/>
            <a:ext cx="2434706" cy="369332"/>
          </a:xfrm>
          <a:prstGeom prst="rect">
            <a:avLst/>
          </a:prstGeom>
          <a:noFill/>
        </p:spPr>
        <p:txBody>
          <a:bodyPr wrap="square" rtlCol="1">
            <a:spAutoFit/>
          </a:bodyPr>
          <a:lstStyle/>
          <a:p>
            <a:r>
              <a:rPr lang="he-IL" dirty="0" smtClean="0"/>
              <a:t>עלות מלגה – 1500 ש"ח</a:t>
            </a:r>
            <a:endParaRPr lang="he-IL" dirty="0"/>
          </a:p>
        </p:txBody>
      </p:sp>
      <p:sp>
        <p:nvSpPr>
          <p:cNvPr id="86" name="TextBox 85"/>
          <p:cNvSpPr txBox="1"/>
          <p:nvPr/>
        </p:nvSpPr>
        <p:spPr>
          <a:xfrm>
            <a:off x="6462149" y="3189733"/>
            <a:ext cx="2161657" cy="2031325"/>
          </a:xfrm>
          <a:prstGeom prst="rect">
            <a:avLst/>
          </a:prstGeom>
          <a:noFill/>
        </p:spPr>
        <p:txBody>
          <a:bodyPr wrap="square" rtlCol="1">
            <a:spAutoFit/>
          </a:bodyPr>
          <a:lstStyle/>
          <a:p>
            <a:r>
              <a:rPr lang="he-IL" dirty="0" smtClean="0">
                <a:solidFill>
                  <a:schemeClr val="accent5">
                    <a:lumMod val="60000"/>
                    <a:lumOff val="40000"/>
                  </a:schemeClr>
                </a:solidFill>
              </a:rPr>
              <a:t>גיל:</a:t>
            </a:r>
          </a:p>
          <a:p>
            <a:r>
              <a:rPr lang="he-IL" dirty="0" smtClean="0">
                <a:solidFill>
                  <a:schemeClr val="accent5">
                    <a:lumMod val="60000"/>
                    <a:lumOff val="40000"/>
                  </a:schemeClr>
                </a:solidFill>
              </a:rPr>
              <a:t>שירות צבאי:</a:t>
            </a:r>
          </a:p>
          <a:p>
            <a:endParaRPr lang="he-IL" dirty="0" smtClean="0">
              <a:solidFill>
                <a:schemeClr val="accent5">
                  <a:lumMod val="60000"/>
                  <a:lumOff val="40000"/>
                </a:schemeClr>
              </a:solidFill>
            </a:endParaRPr>
          </a:p>
          <a:p>
            <a:r>
              <a:rPr lang="he-IL" dirty="0" smtClean="0">
                <a:solidFill>
                  <a:schemeClr val="accent5">
                    <a:lumMod val="60000"/>
                    <a:lumOff val="40000"/>
                  </a:schemeClr>
                </a:solidFill>
              </a:rPr>
              <a:t>ילדים:</a:t>
            </a:r>
          </a:p>
          <a:p>
            <a:r>
              <a:rPr lang="he-IL" dirty="0" smtClean="0">
                <a:solidFill>
                  <a:schemeClr val="accent5">
                    <a:lumMod val="60000"/>
                    <a:lumOff val="40000"/>
                  </a:schemeClr>
                </a:solidFill>
              </a:rPr>
              <a:t>מגורים:</a:t>
            </a:r>
          </a:p>
          <a:p>
            <a:r>
              <a:rPr lang="he-IL" dirty="0" smtClean="0">
                <a:solidFill>
                  <a:schemeClr val="accent5">
                    <a:lumMod val="60000"/>
                    <a:lumOff val="40000"/>
                  </a:schemeClr>
                </a:solidFill>
              </a:rPr>
              <a:t>שנה בישיבה:</a:t>
            </a:r>
          </a:p>
          <a:p>
            <a:r>
              <a:rPr lang="he-IL" b="1" u="sng" dirty="0" smtClean="0">
                <a:solidFill>
                  <a:srgbClr val="FFC000"/>
                </a:solidFill>
                <a:effectLst>
                  <a:outerShdw blurRad="38100" dist="38100" dir="2700000" algn="tl">
                    <a:srgbClr val="000000">
                      <a:alpha val="43137"/>
                    </a:srgbClr>
                  </a:outerShdw>
                </a:effectLst>
              </a:rPr>
              <a:t>להענקת מלגה סמן:</a:t>
            </a:r>
          </a:p>
        </p:txBody>
      </p:sp>
      <p:pic>
        <p:nvPicPr>
          <p:cNvPr id="2050" name="Picture 2" descr="https://d30y9cdsu7xlg0.cloudfront.net/png/35778-20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44482" y="2531010"/>
            <a:ext cx="614231" cy="614231"/>
          </a:xfrm>
          <a:prstGeom prst="rect">
            <a:avLst/>
          </a:prstGeom>
          <a:noFill/>
          <a:extLst>
            <a:ext uri="{909E8E84-426E-40DD-AFC4-6F175D3DCCD1}">
              <a14:hiddenFill xmlns:a14="http://schemas.microsoft.com/office/drawing/2010/main">
                <a:solidFill>
                  <a:srgbClr val="FFFFFF"/>
                </a:solidFill>
              </a14:hiddenFill>
            </a:ext>
          </a:extLst>
        </p:spPr>
      </p:pic>
      <p:sp>
        <p:nvSpPr>
          <p:cNvPr id="51" name="TextBox 50"/>
          <p:cNvSpPr txBox="1"/>
          <p:nvPr/>
        </p:nvSpPr>
        <p:spPr>
          <a:xfrm>
            <a:off x="5787226" y="3189733"/>
            <a:ext cx="1357256" cy="1754326"/>
          </a:xfrm>
          <a:prstGeom prst="rect">
            <a:avLst/>
          </a:prstGeom>
          <a:noFill/>
        </p:spPr>
        <p:txBody>
          <a:bodyPr wrap="square" rtlCol="1">
            <a:spAutoFit/>
          </a:bodyPr>
          <a:lstStyle/>
          <a:p>
            <a:r>
              <a:rPr lang="he-IL" dirty="0" smtClean="0">
                <a:solidFill>
                  <a:srgbClr val="92D050"/>
                </a:solidFill>
              </a:rPr>
              <a:t>28</a:t>
            </a:r>
          </a:p>
          <a:p>
            <a:endParaRPr lang="he-IL" dirty="0" smtClean="0"/>
          </a:p>
          <a:p>
            <a:endParaRPr lang="he-IL" dirty="0"/>
          </a:p>
          <a:p>
            <a:endParaRPr lang="he-IL" dirty="0" smtClean="0"/>
          </a:p>
          <a:p>
            <a:r>
              <a:rPr lang="he-IL" dirty="0" smtClean="0"/>
              <a:t>שכירות</a:t>
            </a:r>
          </a:p>
          <a:p>
            <a:r>
              <a:rPr lang="he-IL" dirty="0"/>
              <a:t>3</a:t>
            </a:r>
            <a:endParaRPr lang="he-IL" dirty="0" smtClean="0"/>
          </a:p>
        </p:txBody>
      </p:sp>
      <p:pic>
        <p:nvPicPr>
          <p:cNvPr id="6146" name="Picture 2" descr="http://cdn.mysitemyway.com/etc-mysitemyway/icons/legacy-previews/icons/glossy-black-icons-people-things/062584-glossy-black-icon-people-things-people-child.png"/>
          <p:cNvPicPr>
            <a:picLocks noChangeAspect="1" noChangeArrowheads="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43071" y="3969806"/>
            <a:ext cx="523480" cy="390689"/>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http://cdn.mysitemyway.com/etc-mysitemyway/icons/legacy-previews/icons-256/rounded-glossy-black-icons-people-things/066150-rounded-glossy-black-icon-people-things-people-child3.png"/>
          <p:cNvPicPr>
            <a:picLocks noChangeAspect="1" noChangeArrowheads="1"/>
          </p:cNvPicPr>
          <p:nvPr/>
        </p:nvPicPr>
        <p:blipFill>
          <a:blip r:embed="rId5"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673272" y="4027631"/>
            <a:ext cx="274016" cy="274016"/>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http://www.cortedelsolesestu.it/icone-servizi/baby.png"/>
          <p:cNvPicPr>
            <a:picLocks noChangeAspect="1" noChangeArrowheads="1"/>
          </p:cNvPicPr>
          <p:nvPr/>
        </p:nvPicPr>
        <p:blipFill>
          <a:blip r:embed="rId6"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466553" y="4031744"/>
            <a:ext cx="272114" cy="272114"/>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6" descr="http://www.cortedelsolesestu.it/icone-servizi/baby.png"/>
          <p:cNvPicPr>
            <a:picLocks noChangeAspect="1" noChangeArrowheads="1"/>
          </p:cNvPicPr>
          <p:nvPr/>
        </p:nvPicPr>
        <p:blipFill>
          <a:blip r:embed="rId6"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68713" y="4031744"/>
            <a:ext cx="272114" cy="272114"/>
          </a:xfrm>
          <a:prstGeom prst="rect">
            <a:avLst/>
          </a:prstGeom>
          <a:noFill/>
          <a:extLst>
            <a:ext uri="{909E8E84-426E-40DD-AFC4-6F175D3DCCD1}">
              <a14:hiddenFill xmlns:a14="http://schemas.microsoft.com/office/drawing/2010/main">
                <a:solidFill>
                  <a:srgbClr val="FFFFFF"/>
                </a:solidFill>
              </a14:hiddenFill>
            </a:ext>
          </a:extLst>
        </p:spPr>
      </p:pic>
      <p:pic>
        <p:nvPicPr>
          <p:cNvPr id="6152" name="Picture 8" descr="http://iconbug.com/download/size/512/icon/477/black-tank/"/>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81718" y="3488529"/>
            <a:ext cx="554004" cy="554004"/>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56"/>
          <p:cNvPicPr>
            <a:picLocks noChangeAspect="1"/>
          </p:cNvPicPr>
          <p:nvPr/>
        </p:nvPicPr>
        <p:blipFill>
          <a:blip r:embed="rId8"/>
          <a:stretch>
            <a:fillRect/>
          </a:stretch>
        </p:blipFill>
        <p:spPr>
          <a:xfrm>
            <a:off x="6268713" y="4865274"/>
            <a:ext cx="355921" cy="266597"/>
          </a:xfrm>
          <a:prstGeom prst="rect">
            <a:avLst/>
          </a:prstGeom>
        </p:spPr>
      </p:pic>
      <p:sp>
        <p:nvSpPr>
          <p:cNvPr id="105" name="TextBox 104"/>
          <p:cNvSpPr txBox="1"/>
          <p:nvPr/>
        </p:nvSpPr>
        <p:spPr>
          <a:xfrm>
            <a:off x="3253626" y="3189733"/>
            <a:ext cx="1357256" cy="1754326"/>
          </a:xfrm>
          <a:prstGeom prst="rect">
            <a:avLst/>
          </a:prstGeom>
          <a:noFill/>
        </p:spPr>
        <p:txBody>
          <a:bodyPr wrap="square" rtlCol="1">
            <a:spAutoFit/>
          </a:bodyPr>
          <a:lstStyle/>
          <a:p>
            <a:r>
              <a:rPr lang="he-IL" dirty="0" smtClean="0">
                <a:solidFill>
                  <a:srgbClr val="92D050"/>
                </a:solidFill>
              </a:rPr>
              <a:t>22</a:t>
            </a:r>
          </a:p>
          <a:p>
            <a:endParaRPr lang="he-IL" dirty="0" smtClean="0"/>
          </a:p>
          <a:p>
            <a:endParaRPr lang="he-IL" dirty="0"/>
          </a:p>
          <a:p>
            <a:endParaRPr lang="he-IL" dirty="0" smtClean="0"/>
          </a:p>
          <a:p>
            <a:r>
              <a:rPr lang="he-IL" dirty="0" smtClean="0"/>
              <a:t>שכירות</a:t>
            </a:r>
          </a:p>
          <a:p>
            <a:r>
              <a:rPr lang="he-IL" dirty="0" smtClean="0"/>
              <a:t>1</a:t>
            </a:r>
          </a:p>
        </p:txBody>
      </p:sp>
      <p:pic>
        <p:nvPicPr>
          <p:cNvPr id="106" name="Picture 2" descr="http://cdn.mysitemyway.com/etc-mysitemyway/icons/legacy-previews/icons/glossy-black-icons-people-things/062584-glossy-black-icon-people-things-people-child.png"/>
          <p:cNvPicPr>
            <a:picLocks noChangeAspect="1" noChangeArrowheads="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09471" y="3969806"/>
            <a:ext cx="523480" cy="390689"/>
          </a:xfrm>
          <a:prstGeom prst="rect">
            <a:avLst/>
          </a:prstGeom>
          <a:noFill/>
          <a:extLst>
            <a:ext uri="{909E8E84-426E-40DD-AFC4-6F175D3DCCD1}">
              <a14:hiddenFill xmlns:a14="http://schemas.microsoft.com/office/drawing/2010/main">
                <a:solidFill>
                  <a:srgbClr val="FFFFFF"/>
                </a:solidFill>
              </a14:hiddenFill>
            </a:ext>
          </a:extLst>
        </p:spPr>
      </p:pic>
      <p:pic>
        <p:nvPicPr>
          <p:cNvPr id="111" name="Picture 6" descr="http://www.cortedelsolesestu.it/icone-servizi/baby.png"/>
          <p:cNvPicPr>
            <a:picLocks noChangeAspect="1" noChangeArrowheads="1"/>
          </p:cNvPicPr>
          <p:nvPr/>
        </p:nvPicPr>
        <p:blipFill>
          <a:blip r:embed="rId6" cstate="print">
            <a:duotone>
              <a:schemeClr val="accent6">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98308" y="4031744"/>
            <a:ext cx="272114" cy="272114"/>
          </a:xfrm>
          <a:prstGeom prst="rect">
            <a:avLst/>
          </a:prstGeom>
          <a:noFill/>
          <a:extLst>
            <a:ext uri="{909E8E84-426E-40DD-AFC4-6F175D3DCCD1}">
              <a14:hiddenFill xmlns:a14="http://schemas.microsoft.com/office/drawing/2010/main">
                <a:solidFill>
                  <a:srgbClr val="FFFFFF"/>
                </a:solidFill>
              </a14:hiddenFill>
            </a:ext>
          </a:extLst>
        </p:spPr>
      </p:pic>
      <p:sp>
        <p:nvSpPr>
          <p:cNvPr id="116" name="TextBox 115"/>
          <p:cNvSpPr txBox="1"/>
          <p:nvPr/>
        </p:nvSpPr>
        <p:spPr>
          <a:xfrm>
            <a:off x="663373" y="2945197"/>
            <a:ext cx="1357256" cy="2031325"/>
          </a:xfrm>
          <a:prstGeom prst="rect">
            <a:avLst/>
          </a:prstGeom>
          <a:noFill/>
        </p:spPr>
        <p:txBody>
          <a:bodyPr wrap="square" rtlCol="1">
            <a:spAutoFit/>
          </a:bodyPr>
          <a:lstStyle/>
          <a:p>
            <a:endParaRPr lang="he-IL" dirty="0" smtClean="0"/>
          </a:p>
          <a:p>
            <a:r>
              <a:rPr lang="he-IL" dirty="0" smtClean="0">
                <a:solidFill>
                  <a:srgbClr val="92D050"/>
                </a:solidFill>
              </a:rPr>
              <a:t>35</a:t>
            </a:r>
          </a:p>
          <a:p>
            <a:endParaRPr lang="he-IL" dirty="0" smtClean="0"/>
          </a:p>
          <a:p>
            <a:endParaRPr lang="he-IL" dirty="0"/>
          </a:p>
          <a:p>
            <a:endParaRPr lang="he-IL" dirty="0" smtClean="0"/>
          </a:p>
          <a:p>
            <a:r>
              <a:rPr lang="he-IL" dirty="0" smtClean="0"/>
              <a:t>משכנתא</a:t>
            </a:r>
          </a:p>
          <a:p>
            <a:r>
              <a:rPr lang="he-IL" dirty="0"/>
              <a:t>4</a:t>
            </a:r>
            <a:endParaRPr lang="he-IL" dirty="0" smtClean="0"/>
          </a:p>
        </p:txBody>
      </p:sp>
      <p:pic>
        <p:nvPicPr>
          <p:cNvPr id="117" name="Picture 2" descr="http://cdn.mysitemyway.com/etc-mysitemyway/icons/legacy-previews/icons/glossy-black-icons-people-things/062584-glossy-black-icon-people-things-people-child.png"/>
          <p:cNvPicPr>
            <a:picLocks noChangeAspect="1" noChangeArrowheads="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619218" y="3969806"/>
            <a:ext cx="523480" cy="390689"/>
          </a:xfrm>
          <a:prstGeom prst="rect">
            <a:avLst/>
          </a:prstGeom>
          <a:noFill/>
          <a:extLst>
            <a:ext uri="{909E8E84-426E-40DD-AFC4-6F175D3DCCD1}">
              <a14:hiddenFill xmlns:a14="http://schemas.microsoft.com/office/drawing/2010/main">
                <a:solidFill>
                  <a:srgbClr val="FFFFFF"/>
                </a:solidFill>
              </a14:hiddenFill>
            </a:ext>
          </a:extLst>
        </p:spPr>
      </p:pic>
      <p:pic>
        <p:nvPicPr>
          <p:cNvPr id="118" name="Picture 4" descr="http://cdn.mysitemyway.com/etc-mysitemyway/icons/legacy-previews/icons-256/rounded-glossy-black-icons-people-things/066150-rounded-glossy-black-icon-people-things-people-child3.png"/>
          <p:cNvPicPr>
            <a:picLocks noChangeAspect="1" noChangeArrowheads="1"/>
          </p:cNvPicPr>
          <p:nvPr/>
        </p:nvPicPr>
        <p:blipFill>
          <a:blip r:embed="rId5"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549419" y="4027631"/>
            <a:ext cx="274016" cy="274016"/>
          </a:xfrm>
          <a:prstGeom prst="rect">
            <a:avLst/>
          </a:prstGeom>
          <a:noFill/>
          <a:extLst>
            <a:ext uri="{909E8E84-426E-40DD-AFC4-6F175D3DCCD1}">
              <a14:hiddenFill xmlns:a14="http://schemas.microsoft.com/office/drawing/2010/main">
                <a:solidFill>
                  <a:srgbClr val="FFFFFF"/>
                </a:solidFill>
              </a14:hiddenFill>
            </a:ext>
          </a:extLst>
        </p:spPr>
      </p:pic>
      <p:pic>
        <p:nvPicPr>
          <p:cNvPr id="122" name="Picture 121"/>
          <p:cNvPicPr>
            <a:picLocks noChangeAspect="1"/>
          </p:cNvPicPr>
          <p:nvPr/>
        </p:nvPicPr>
        <p:blipFill>
          <a:blip r:embed="rId8"/>
          <a:stretch>
            <a:fillRect/>
          </a:stretch>
        </p:blipFill>
        <p:spPr>
          <a:xfrm>
            <a:off x="1144860" y="4865274"/>
            <a:ext cx="355921" cy="266597"/>
          </a:xfrm>
          <a:prstGeom prst="rect">
            <a:avLst/>
          </a:prstGeom>
        </p:spPr>
      </p:pic>
      <p:cxnSp>
        <p:nvCxnSpPr>
          <p:cNvPr id="123" name="Straight Connector 122"/>
          <p:cNvCxnSpPr/>
          <p:nvPr/>
        </p:nvCxnSpPr>
        <p:spPr>
          <a:xfrm flipV="1">
            <a:off x="3591409" y="2530711"/>
            <a:ext cx="0" cy="2654649"/>
          </a:xfrm>
          <a:prstGeom prst="line">
            <a:avLst/>
          </a:prstGeom>
          <a:ln w="285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flipV="1">
            <a:off x="6143994" y="2530711"/>
            <a:ext cx="0" cy="2654649"/>
          </a:xfrm>
          <a:prstGeom prst="line">
            <a:avLst/>
          </a:prstGeom>
          <a:ln w="285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125" name="Picture 4" descr="http://cdn.mysitemyway.com/etc-mysitemyway/icons/legacy-previews/icons-256/rounded-glossy-black-icons-people-things/066150-rounded-glossy-black-icon-people-things-people-child3.png"/>
          <p:cNvPicPr>
            <a:picLocks noChangeAspect="1" noChangeArrowheads="1"/>
          </p:cNvPicPr>
          <p:nvPr/>
        </p:nvPicPr>
        <p:blipFill>
          <a:blip r:embed="rId5"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334347" y="4027631"/>
            <a:ext cx="274016" cy="274016"/>
          </a:xfrm>
          <a:prstGeom prst="rect">
            <a:avLst/>
          </a:prstGeom>
          <a:noFill/>
          <a:extLst>
            <a:ext uri="{909E8E84-426E-40DD-AFC4-6F175D3DCCD1}">
              <a14:hiddenFill xmlns:a14="http://schemas.microsoft.com/office/drawing/2010/main">
                <a:solidFill>
                  <a:srgbClr val="FFFFFF"/>
                </a:solidFill>
              </a14:hiddenFill>
            </a:ext>
          </a:extLst>
        </p:spPr>
      </p:pic>
      <p:pic>
        <p:nvPicPr>
          <p:cNvPr id="126" name="Picture 4" descr="http://cdn.mysitemyway.com/etc-mysitemyway/icons/legacy-previews/icons-256/rounded-glossy-black-icons-people-things/066150-rounded-glossy-black-icon-people-things-people-child3.png"/>
          <p:cNvPicPr>
            <a:picLocks noChangeAspect="1" noChangeArrowheads="1"/>
          </p:cNvPicPr>
          <p:nvPr/>
        </p:nvPicPr>
        <p:blipFill>
          <a:blip r:embed="rId5"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9568" y="4027631"/>
            <a:ext cx="274016" cy="274016"/>
          </a:xfrm>
          <a:prstGeom prst="rect">
            <a:avLst/>
          </a:prstGeom>
          <a:noFill/>
          <a:extLst>
            <a:ext uri="{909E8E84-426E-40DD-AFC4-6F175D3DCCD1}">
              <a14:hiddenFill xmlns:a14="http://schemas.microsoft.com/office/drawing/2010/main">
                <a:solidFill>
                  <a:srgbClr val="FFFFFF"/>
                </a:solidFill>
              </a14:hiddenFill>
            </a:ext>
          </a:extLst>
        </p:spPr>
      </p:pic>
      <p:sp>
        <p:nvSpPr>
          <p:cNvPr id="127" name="Rounded Rectangle 126"/>
          <p:cNvSpPr/>
          <p:nvPr/>
        </p:nvSpPr>
        <p:spPr>
          <a:xfrm>
            <a:off x="3448879" y="5379264"/>
            <a:ext cx="2124636"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&lt;&lt; חזרה לרשימת הישיבות</a:t>
            </a:r>
            <a:endParaRPr lang="he-IL" sz="2000" b="1" dirty="0">
              <a:solidFill>
                <a:schemeClr val="accent4">
                  <a:lumMod val="50000"/>
                </a:schemeClr>
              </a:solidFill>
            </a:endParaRPr>
          </a:p>
        </p:txBody>
      </p:sp>
      <p:pic>
        <p:nvPicPr>
          <p:cNvPr id="128" name="Picture 2" descr="https://d30y9cdsu7xlg0.cloudfront.net/png/35778-20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91897" y="2531010"/>
            <a:ext cx="614231" cy="614231"/>
          </a:xfrm>
          <a:prstGeom prst="rect">
            <a:avLst/>
          </a:prstGeom>
          <a:noFill/>
          <a:extLst>
            <a:ext uri="{909E8E84-426E-40DD-AFC4-6F175D3DCCD1}">
              <a14:hiddenFill xmlns:a14="http://schemas.microsoft.com/office/drawing/2010/main">
                <a:solidFill>
                  <a:srgbClr val="FFFFFF"/>
                </a:solidFill>
              </a14:hiddenFill>
            </a:ext>
          </a:extLst>
        </p:spPr>
      </p:pic>
      <p:pic>
        <p:nvPicPr>
          <p:cNvPr id="129" name="Picture 2" descr="https://d30y9cdsu7xlg0.cloudfront.net/png/35778-20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1879" y="2531010"/>
            <a:ext cx="614231" cy="61423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9"/>
          <a:stretch>
            <a:fillRect/>
          </a:stretch>
        </p:blipFill>
        <p:spPr>
          <a:xfrm flipH="1">
            <a:off x="4074676" y="3519292"/>
            <a:ext cx="482490" cy="418425"/>
          </a:xfrm>
          <a:prstGeom prst="rect">
            <a:avLst/>
          </a:prstGeom>
        </p:spPr>
      </p:pic>
      <p:pic>
        <p:nvPicPr>
          <p:cNvPr id="13" name="Picture 12"/>
          <p:cNvPicPr>
            <a:picLocks noChangeAspect="1"/>
          </p:cNvPicPr>
          <p:nvPr/>
        </p:nvPicPr>
        <p:blipFill>
          <a:blip r:embed="rId10"/>
          <a:stretch>
            <a:fillRect/>
          </a:stretch>
        </p:blipFill>
        <p:spPr>
          <a:xfrm flipH="1">
            <a:off x="1418573" y="3553191"/>
            <a:ext cx="558760" cy="376600"/>
          </a:xfrm>
          <a:prstGeom prst="rect">
            <a:avLst/>
          </a:prstGeom>
        </p:spPr>
      </p:pic>
      <p:pic>
        <p:nvPicPr>
          <p:cNvPr id="134" name="Picture 133"/>
          <p:cNvPicPr>
            <a:picLocks noChangeAspect="1"/>
          </p:cNvPicPr>
          <p:nvPr/>
        </p:nvPicPr>
        <p:blipFill>
          <a:blip r:embed="rId11"/>
          <a:stretch>
            <a:fillRect/>
          </a:stretch>
        </p:blipFill>
        <p:spPr>
          <a:xfrm>
            <a:off x="8811998" y="2406783"/>
            <a:ext cx="179223" cy="2858385"/>
          </a:xfrm>
          <a:prstGeom prst="rect">
            <a:avLst/>
          </a:prstGeom>
          <a:ln>
            <a:solidFill>
              <a:schemeClr val="bg1">
                <a:lumMod val="85000"/>
              </a:schemeClr>
            </a:solidFill>
          </a:ln>
        </p:spPr>
      </p:pic>
      <p:sp>
        <p:nvSpPr>
          <p:cNvPr id="3" name="Rounded Rectangle 2"/>
          <p:cNvSpPr/>
          <p:nvPr/>
        </p:nvSpPr>
        <p:spPr>
          <a:xfrm>
            <a:off x="3736119" y="4909122"/>
            <a:ext cx="210049" cy="210049"/>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0429575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a:cs typeface="+mn-cs"/>
              </a:rPr>
              <a:t>שקוף – מערכת המידע השקופה על התרומות שלכם!</a:t>
            </a: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6" name="Rounded Rectangle 5"/>
          <p:cNvSpPr/>
          <p:nvPr/>
        </p:nvSpPr>
        <p:spPr>
          <a:xfrm>
            <a:off x="1080613" y="5379264"/>
            <a:ext cx="2124636" cy="739588"/>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accent4">
                    <a:lumMod val="50000"/>
                  </a:schemeClr>
                </a:solidFill>
              </a:rPr>
              <a:t>המשך &gt;&gt;</a:t>
            </a:r>
            <a:endParaRPr lang="he-IL" sz="2800" b="1" dirty="0">
              <a:solidFill>
                <a:schemeClr val="accent4">
                  <a:lumMod val="50000"/>
                </a:schemeClr>
              </a:solidFill>
            </a:endParaRPr>
          </a:p>
        </p:txBody>
      </p:sp>
      <p:sp>
        <p:nvSpPr>
          <p:cNvPr id="9" name="Rectangle 8"/>
          <p:cNvSpPr/>
          <p:nvPr/>
        </p:nvSpPr>
        <p:spPr>
          <a:xfrm>
            <a:off x="2943138" y="2180343"/>
            <a:ext cx="8490129" cy="30286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2" name="TextBox 11"/>
          <p:cNvSpPr txBox="1"/>
          <p:nvPr/>
        </p:nvSpPr>
        <p:spPr>
          <a:xfrm>
            <a:off x="9022163" y="2564307"/>
            <a:ext cx="1946983" cy="2585323"/>
          </a:xfrm>
          <a:prstGeom prst="rect">
            <a:avLst/>
          </a:prstGeom>
          <a:noFill/>
        </p:spPr>
        <p:txBody>
          <a:bodyPr wrap="square" rtlCol="1">
            <a:spAutoFit/>
          </a:bodyPr>
          <a:lstStyle/>
          <a:p>
            <a:pPr>
              <a:lnSpc>
                <a:spcPct val="150000"/>
              </a:lnSpc>
            </a:pPr>
            <a:r>
              <a:rPr lang="he-IL" dirty="0" smtClean="0"/>
              <a:t>איתמר</a:t>
            </a:r>
          </a:p>
          <a:p>
            <a:pPr>
              <a:lnSpc>
                <a:spcPct val="150000"/>
              </a:lnSpc>
            </a:pPr>
            <a:r>
              <a:rPr lang="he-IL" dirty="0" smtClean="0"/>
              <a:t>ישיבת הר שלום</a:t>
            </a:r>
          </a:p>
          <a:p>
            <a:pPr>
              <a:lnSpc>
                <a:spcPct val="150000"/>
              </a:lnSpc>
            </a:pPr>
            <a:r>
              <a:rPr lang="he-IL" dirty="0" smtClean="0"/>
              <a:t>ישיבת מדברה כעדן</a:t>
            </a:r>
          </a:p>
          <a:p>
            <a:pPr>
              <a:lnSpc>
                <a:spcPct val="150000"/>
              </a:lnSpc>
            </a:pPr>
            <a:r>
              <a:rPr lang="he-IL" dirty="0"/>
              <a:t>בית מדרש </a:t>
            </a:r>
            <a:r>
              <a:rPr lang="he-IL" dirty="0" err="1"/>
              <a:t>רעותא</a:t>
            </a:r>
            <a:endParaRPr lang="he-IL" dirty="0"/>
          </a:p>
          <a:p>
            <a:pPr>
              <a:lnSpc>
                <a:spcPct val="150000"/>
              </a:lnSpc>
            </a:pPr>
            <a:r>
              <a:rPr lang="he-IL" dirty="0" smtClean="0"/>
              <a:t>ישיבת נתיב טפחות</a:t>
            </a:r>
          </a:p>
          <a:p>
            <a:pPr>
              <a:lnSpc>
                <a:spcPct val="150000"/>
              </a:lnSpc>
            </a:pPr>
            <a:r>
              <a:rPr lang="he-IL" dirty="0" smtClean="0"/>
              <a:t>ישיבת אורות שאול</a:t>
            </a:r>
          </a:p>
        </p:txBody>
      </p:sp>
      <p:pic>
        <p:nvPicPr>
          <p:cNvPr id="164"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87" name="Rounded Rectangle 86"/>
          <p:cNvSpPr/>
          <p:nvPr/>
        </p:nvSpPr>
        <p:spPr>
          <a:xfrm>
            <a:off x="3395187" y="2746623"/>
            <a:ext cx="873519"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לפירוט &gt;&gt;</a:t>
            </a:r>
            <a:endParaRPr lang="he-IL" sz="1200" b="1" dirty="0">
              <a:solidFill>
                <a:schemeClr val="accent4">
                  <a:lumMod val="50000"/>
                </a:schemeClr>
              </a:solidFill>
            </a:endParaRPr>
          </a:p>
        </p:txBody>
      </p:sp>
      <p:sp>
        <p:nvSpPr>
          <p:cNvPr id="88" name="Rounded Rectangle 87"/>
          <p:cNvSpPr/>
          <p:nvPr/>
        </p:nvSpPr>
        <p:spPr>
          <a:xfrm>
            <a:off x="3384701" y="3129469"/>
            <a:ext cx="873519"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a:solidFill>
                  <a:schemeClr val="accent4">
                    <a:lumMod val="50000"/>
                  </a:schemeClr>
                </a:solidFill>
              </a:rPr>
              <a:t>לפירוט &gt;&gt;</a:t>
            </a:r>
          </a:p>
        </p:txBody>
      </p:sp>
      <p:sp>
        <p:nvSpPr>
          <p:cNvPr id="90" name="Rounded Rectangle 89"/>
          <p:cNvSpPr/>
          <p:nvPr/>
        </p:nvSpPr>
        <p:spPr>
          <a:xfrm>
            <a:off x="3395187" y="3512315"/>
            <a:ext cx="873519"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a:solidFill>
                  <a:schemeClr val="accent4">
                    <a:lumMod val="50000"/>
                  </a:schemeClr>
                </a:solidFill>
              </a:rPr>
              <a:t>לפירוט &gt;&gt;</a:t>
            </a:r>
          </a:p>
        </p:txBody>
      </p:sp>
      <p:sp>
        <p:nvSpPr>
          <p:cNvPr id="95" name="Rounded Rectangle 94"/>
          <p:cNvSpPr/>
          <p:nvPr/>
        </p:nvSpPr>
        <p:spPr>
          <a:xfrm>
            <a:off x="3395187" y="3928586"/>
            <a:ext cx="873519"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a:solidFill>
                  <a:schemeClr val="accent4">
                    <a:lumMod val="50000"/>
                  </a:schemeClr>
                </a:solidFill>
              </a:rPr>
              <a:t>לפירוט &gt;&gt;</a:t>
            </a:r>
          </a:p>
        </p:txBody>
      </p:sp>
      <p:sp>
        <p:nvSpPr>
          <p:cNvPr id="96" name="Rounded Rectangle 95"/>
          <p:cNvSpPr/>
          <p:nvPr/>
        </p:nvSpPr>
        <p:spPr>
          <a:xfrm>
            <a:off x="3395187" y="4325824"/>
            <a:ext cx="886564"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a:solidFill>
                  <a:schemeClr val="accent4">
                    <a:lumMod val="50000"/>
                  </a:schemeClr>
                </a:solidFill>
              </a:rPr>
              <a:t>לפירוט &gt;&gt;</a:t>
            </a:r>
          </a:p>
        </p:txBody>
      </p:sp>
      <p:sp>
        <p:nvSpPr>
          <p:cNvPr id="97" name="Rounded Rectangle 96"/>
          <p:cNvSpPr/>
          <p:nvPr/>
        </p:nvSpPr>
        <p:spPr>
          <a:xfrm>
            <a:off x="3395187" y="4767745"/>
            <a:ext cx="886564"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a:solidFill>
                  <a:schemeClr val="accent4">
                    <a:lumMod val="50000"/>
                  </a:schemeClr>
                </a:solidFill>
              </a:rPr>
              <a:t>לפירוט &gt;&gt;</a:t>
            </a:r>
          </a:p>
        </p:txBody>
      </p:sp>
      <p:sp>
        <p:nvSpPr>
          <p:cNvPr id="113" name="Rounded Rectangle 112"/>
          <p:cNvSpPr/>
          <p:nvPr/>
        </p:nvSpPr>
        <p:spPr>
          <a:xfrm>
            <a:off x="3448879" y="5379264"/>
            <a:ext cx="2124636"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&lt;&lt; חזרה לרשימת הישיבות</a:t>
            </a:r>
            <a:endParaRPr lang="he-IL" sz="2000" b="1" dirty="0">
              <a:solidFill>
                <a:schemeClr val="accent4">
                  <a:lumMod val="50000"/>
                </a:schemeClr>
              </a:solidFill>
            </a:endParaRPr>
          </a:p>
        </p:txBody>
      </p:sp>
      <p:sp>
        <p:nvSpPr>
          <p:cNvPr id="52" name="Rounded Rectangle 51"/>
          <p:cNvSpPr/>
          <p:nvPr/>
        </p:nvSpPr>
        <p:spPr>
          <a:xfrm>
            <a:off x="9628242" y="1376890"/>
            <a:ext cx="1587043" cy="465357"/>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bg1"/>
                </a:solidFill>
              </a:rPr>
              <a:t>מצא ישיבה:</a:t>
            </a:r>
            <a:endParaRPr lang="he-IL" sz="2000" b="1" dirty="0">
              <a:solidFill>
                <a:schemeClr val="bg1"/>
              </a:solidFill>
            </a:endParaRPr>
          </a:p>
        </p:txBody>
      </p:sp>
      <p:sp>
        <p:nvSpPr>
          <p:cNvPr id="53" name="Rounded Rectangle 52"/>
          <p:cNvSpPr/>
          <p:nvPr/>
        </p:nvSpPr>
        <p:spPr>
          <a:xfrm>
            <a:off x="7409329" y="1376890"/>
            <a:ext cx="2137596" cy="465357"/>
          </a:xfrm>
          <a:prstGeom prst="roundRect">
            <a:avLst/>
          </a:prstGeom>
          <a:solidFill>
            <a:schemeClr val="bg1"/>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bg2">
                    <a:lumMod val="90000"/>
                  </a:schemeClr>
                </a:solidFill>
              </a:rPr>
              <a:t>השלמה אוטומטית</a:t>
            </a:r>
            <a:endParaRPr lang="he-IL" sz="2000" b="1" dirty="0">
              <a:solidFill>
                <a:schemeClr val="bg2">
                  <a:lumMod val="90000"/>
                </a:schemeClr>
              </a:solidFill>
            </a:endParaRPr>
          </a:p>
        </p:txBody>
      </p:sp>
      <p:sp>
        <p:nvSpPr>
          <p:cNvPr id="55" name="Rounded Rectangle 54"/>
          <p:cNvSpPr/>
          <p:nvPr/>
        </p:nvSpPr>
        <p:spPr>
          <a:xfrm>
            <a:off x="6239432" y="1376890"/>
            <a:ext cx="1088579" cy="465357"/>
          </a:xfrm>
          <a:prstGeom prst="roundRect">
            <a:avLst/>
          </a:prstGeom>
          <a:solidFill>
            <a:srgbClr val="FFC00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smtClean="0">
                <a:solidFill>
                  <a:schemeClr val="bg1"/>
                </a:solidFill>
              </a:rPr>
              <a:t>חפש &gt;&gt;</a:t>
            </a:r>
            <a:endParaRPr lang="he-IL" sz="2000" b="1" dirty="0">
              <a:solidFill>
                <a:schemeClr val="bg1"/>
              </a:solidFill>
            </a:endParaRPr>
          </a:p>
        </p:txBody>
      </p:sp>
      <p:sp>
        <p:nvSpPr>
          <p:cNvPr id="56" name="Rounded Rectangle 55"/>
          <p:cNvSpPr/>
          <p:nvPr/>
        </p:nvSpPr>
        <p:spPr>
          <a:xfrm>
            <a:off x="836476" y="1376890"/>
            <a:ext cx="5184495" cy="465357"/>
          </a:xfrm>
          <a:prstGeom prst="roundRect">
            <a:avLst/>
          </a:prstGeom>
          <a:solidFill>
            <a:srgbClr val="00B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smtClean="0">
                <a:solidFill>
                  <a:schemeClr val="bg1"/>
                </a:solidFill>
              </a:rPr>
              <a:t>סה"כ מלגות: </a:t>
            </a:r>
            <a:r>
              <a:rPr lang="he-IL" sz="2400" b="1" dirty="0" smtClean="0">
                <a:solidFill>
                  <a:schemeClr val="bg1"/>
                </a:solidFill>
              </a:rPr>
              <a:t>1,350,455 ש"ח</a:t>
            </a:r>
            <a:endParaRPr lang="he-IL" sz="2000" b="1" dirty="0">
              <a:solidFill>
                <a:schemeClr val="bg1"/>
              </a:solidFill>
            </a:endParaRPr>
          </a:p>
        </p:txBody>
      </p:sp>
      <p:grpSp>
        <p:nvGrpSpPr>
          <p:cNvPr id="10" name="Group 9"/>
          <p:cNvGrpSpPr/>
          <p:nvPr/>
        </p:nvGrpSpPr>
        <p:grpSpPr>
          <a:xfrm>
            <a:off x="954188" y="1474704"/>
            <a:ext cx="1307291" cy="1189193"/>
            <a:chOff x="954188" y="1474704"/>
            <a:chExt cx="1307291" cy="1189193"/>
          </a:xfrm>
        </p:grpSpPr>
        <p:sp>
          <p:nvSpPr>
            <p:cNvPr id="58" name="Rectangle 57"/>
            <p:cNvSpPr/>
            <p:nvPr/>
          </p:nvSpPr>
          <p:spPr>
            <a:xfrm>
              <a:off x="954188" y="1688483"/>
              <a:ext cx="1307291" cy="97541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u="sng" dirty="0" smtClean="0">
                  <a:solidFill>
                    <a:srgbClr val="00B050"/>
                  </a:solidFill>
                </a:rPr>
                <a:t>השבוע</a:t>
              </a:r>
            </a:p>
            <a:p>
              <a:pPr algn="ctr"/>
              <a:r>
                <a:rPr lang="he-IL" u="sng" dirty="0" smtClean="0">
                  <a:solidFill>
                    <a:srgbClr val="00B050"/>
                  </a:solidFill>
                </a:rPr>
                <a:t>החודש</a:t>
              </a:r>
            </a:p>
            <a:p>
              <a:pPr algn="ctr"/>
              <a:r>
                <a:rPr lang="he-IL" u="sng" dirty="0" smtClean="0">
                  <a:solidFill>
                    <a:srgbClr val="00B050"/>
                  </a:solidFill>
                </a:rPr>
                <a:t>השנה</a:t>
              </a:r>
              <a:endParaRPr lang="he-IL" u="sng" dirty="0">
                <a:solidFill>
                  <a:srgbClr val="00B050"/>
                </a:solidFill>
              </a:endParaRPr>
            </a:p>
          </p:txBody>
        </p:sp>
        <p:sp>
          <p:nvSpPr>
            <p:cNvPr id="59" name="Rounded Rectangle 58"/>
            <p:cNvSpPr/>
            <p:nvPr/>
          </p:nvSpPr>
          <p:spPr>
            <a:xfrm>
              <a:off x="954188" y="1474704"/>
              <a:ext cx="1307291" cy="288915"/>
            </a:xfrm>
            <a:prstGeom prst="roundRect">
              <a:avLst/>
            </a:prstGeom>
            <a:solidFill>
              <a:schemeClr val="accent6">
                <a:lumMod val="60000"/>
                <a:lumOff val="4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b="1" dirty="0" smtClean="0">
                  <a:solidFill>
                    <a:schemeClr val="bg1"/>
                  </a:solidFill>
                </a:rPr>
                <a:t>תקופה</a:t>
              </a:r>
              <a:endParaRPr lang="he-IL" sz="2000" b="1" dirty="0">
                <a:solidFill>
                  <a:schemeClr val="bg1"/>
                </a:solidFill>
              </a:endParaRPr>
            </a:p>
          </p:txBody>
        </p:sp>
        <p:sp>
          <p:nvSpPr>
            <p:cNvPr id="60" name="Isosceles Triangle 59"/>
            <p:cNvSpPr/>
            <p:nvPr/>
          </p:nvSpPr>
          <p:spPr>
            <a:xfrm flipV="1">
              <a:off x="1036912" y="1534925"/>
              <a:ext cx="190262" cy="175319"/>
            </a:xfrm>
            <a:prstGeom prst="triangle">
              <a:avLst/>
            </a:prstGeom>
            <a:solidFill>
              <a:schemeClr val="accent6">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sp>
        <p:nvSpPr>
          <p:cNvPr id="5" name="Rectangle 4"/>
          <p:cNvSpPr/>
          <p:nvPr/>
        </p:nvSpPr>
        <p:spPr>
          <a:xfrm>
            <a:off x="2943138" y="2176190"/>
            <a:ext cx="8490129" cy="340763"/>
          </a:xfrm>
          <a:prstGeom prst="rect">
            <a:avLst/>
          </a:prstGeom>
          <a:solidFill>
            <a:schemeClr val="accent1">
              <a:lumMod val="40000"/>
              <a:lumOff val="6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שם הישיבה             סכום שנתרם באתר      סכום המלגות שהועברו     מיין לפי:</a:t>
            </a:r>
            <a:endParaRPr lang="he-IL" dirty="0"/>
          </a:p>
        </p:txBody>
      </p:sp>
      <p:pic>
        <p:nvPicPr>
          <p:cNvPr id="105" name="Picture 104"/>
          <p:cNvPicPr>
            <a:picLocks noChangeAspect="1"/>
          </p:cNvPicPr>
          <p:nvPr/>
        </p:nvPicPr>
        <p:blipFill>
          <a:blip r:embed="rId3"/>
          <a:stretch>
            <a:fillRect/>
          </a:stretch>
        </p:blipFill>
        <p:spPr>
          <a:xfrm>
            <a:off x="11257353" y="2530795"/>
            <a:ext cx="188698" cy="2678194"/>
          </a:xfrm>
          <a:prstGeom prst="rect">
            <a:avLst/>
          </a:prstGeom>
          <a:ln>
            <a:solidFill>
              <a:schemeClr val="bg1">
                <a:lumMod val="85000"/>
              </a:schemeClr>
            </a:solidFill>
          </a:ln>
        </p:spPr>
      </p:pic>
      <p:cxnSp>
        <p:nvCxnSpPr>
          <p:cNvPr id="108" name="Straight Connector 107"/>
          <p:cNvCxnSpPr/>
          <p:nvPr/>
        </p:nvCxnSpPr>
        <p:spPr>
          <a:xfrm flipV="1">
            <a:off x="8981668" y="2672808"/>
            <a:ext cx="0" cy="2420069"/>
          </a:xfrm>
          <a:prstGeom prst="line">
            <a:avLst/>
          </a:prstGeom>
          <a:ln w="285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flipV="1">
            <a:off x="6964183" y="2672808"/>
            <a:ext cx="0" cy="2420069"/>
          </a:xfrm>
          <a:prstGeom prst="line">
            <a:avLst/>
          </a:prstGeom>
          <a:ln w="285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flipV="1">
            <a:off x="4569325" y="2672808"/>
            <a:ext cx="0" cy="2420069"/>
          </a:xfrm>
          <a:prstGeom prst="line">
            <a:avLst/>
          </a:prstGeom>
          <a:ln w="285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6737709" y="2564307"/>
            <a:ext cx="1878567" cy="2585323"/>
          </a:xfrm>
          <a:prstGeom prst="rect">
            <a:avLst/>
          </a:prstGeom>
          <a:noFill/>
        </p:spPr>
        <p:txBody>
          <a:bodyPr wrap="square" rtlCol="1">
            <a:spAutoFit/>
          </a:bodyPr>
          <a:lstStyle/>
          <a:p>
            <a:pPr>
              <a:lnSpc>
                <a:spcPct val="150000"/>
              </a:lnSpc>
            </a:pPr>
            <a:r>
              <a:rPr lang="he-IL" b="1" dirty="0" smtClean="0">
                <a:solidFill>
                  <a:srgbClr val="00B050"/>
                </a:solidFill>
              </a:rPr>
              <a:t>12,050 ₪</a:t>
            </a:r>
          </a:p>
          <a:p>
            <a:pPr>
              <a:lnSpc>
                <a:spcPct val="150000"/>
              </a:lnSpc>
            </a:pPr>
            <a:r>
              <a:rPr lang="he-IL" b="1" dirty="0" smtClean="0">
                <a:solidFill>
                  <a:srgbClr val="00B050"/>
                </a:solidFill>
              </a:rPr>
              <a:t>6570 ₪</a:t>
            </a:r>
          </a:p>
          <a:p>
            <a:pPr>
              <a:lnSpc>
                <a:spcPct val="150000"/>
              </a:lnSpc>
            </a:pPr>
            <a:r>
              <a:rPr lang="he-IL" b="1" dirty="0" smtClean="0">
                <a:solidFill>
                  <a:srgbClr val="00B050"/>
                </a:solidFill>
              </a:rPr>
              <a:t>235 ₪</a:t>
            </a:r>
          </a:p>
          <a:p>
            <a:pPr>
              <a:lnSpc>
                <a:spcPct val="150000"/>
              </a:lnSpc>
            </a:pPr>
            <a:r>
              <a:rPr lang="he-IL" b="1" dirty="0" smtClean="0">
                <a:solidFill>
                  <a:srgbClr val="00B050"/>
                </a:solidFill>
              </a:rPr>
              <a:t>143,570 ₪</a:t>
            </a:r>
          </a:p>
          <a:p>
            <a:pPr>
              <a:lnSpc>
                <a:spcPct val="150000"/>
              </a:lnSpc>
            </a:pPr>
            <a:r>
              <a:rPr lang="he-IL" b="1" dirty="0" smtClean="0">
                <a:solidFill>
                  <a:srgbClr val="00B050"/>
                </a:solidFill>
              </a:rPr>
              <a:t>17,860 ₪</a:t>
            </a:r>
          </a:p>
          <a:p>
            <a:pPr>
              <a:lnSpc>
                <a:spcPct val="150000"/>
              </a:lnSpc>
            </a:pPr>
            <a:r>
              <a:rPr lang="he-IL" b="1" dirty="0" smtClean="0">
                <a:solidFill>
                  <a:srgbClr val="00B050"/>
                </a:solidFill>
              </a:rPr>
              <a:t>44,500 ₪</a:t>
            </a:r>
          </a:p>
        </p:txBody>
      </p:sp>
      <p:sp>
        <p:nvSpPr>
          <p:cNvPr id="114" name="TextBox 113"/>
          <p:cNvSpPr txBox="1"/>
          <p:nvPr/>
        </p:nvSpPr>
        <p:spPr>
          <a:xfrm>
            <a:off x="4461164" y="2564307"/>
            <a:ext cx="1878567" cy="2585323"/>
          </a:xfrm>
          <a:prstGeom prst="rect">
            <a:avLst/>
          </a:prstGeom>
          <a:noFill/>
        </p:spPr>
        <p:txBody>
          <a:bodyPr wrap="square" rtlCol="1">
            <a:spAutoFit/>
          </a:bodyPr>
          <a:lstStyle/>
          <a:p>
            <a:pPr>
              <a:lnSpc>
                <a:spcPct val="150000"/>
              </a:lnSpc>
            </a:pPr>
            <a:r>
              <a:rPr lang="he-IL" b="1" dirty="0" smtClean="0">
                <a:solidFill>
                  <a:srgbClr val="92D050"/>
                </a:solidFill>
              </a:rPr>
              <a:t>22,170 ₪</a:t>
            </a:r>
          </a:p>
          <a:p>
            <a:pPr>
              <a:lnSpc>
                <a:spcPct val="150000"/>
              </a:lnSpc>
            </a:pPr>
            <a:r>
              <a:rPr lang="he-IL" b="1" dirty="0" smtClean="0">
                <a:solidFill>
                  <a:srgbClr val="92D050"/>
                </a:solidFill>
              </a:rPr>
              <a:t>35,000 ₪</a:t>
            </a:r>
          </a:p>
          <a:p>
            <a:pPr>
              <a:lnSpc>
                <a:spcPct val="150000"/>
              </a:lnSpc>
            </a:pPr>
            <a:r>
              <a:rPr lang="he-IL" b="1" dirty="0" smtClean="0">
                <a:solidFill>
                  <a:srgbClr val="92D050"/>
                </a:solidFill>
              </a:rPr>
              <a:t>16,890 ₪</a:t>
            </a:r>
          </a:p>
          <a:p>
            <a:pPr>
              <a:lnSpc>
                <a:spcPct val="150000"/>
              </a:lnSpc>
            </a:pPr>
            <a:r>
              <a:rPr lang="he-IL" b="1" dirty="0" smtClean="0">
                <a:solidFill>
                  <a:srgbClr val="92D050"/>
                </a:solidFill>
              </a:rPr>
              <a:t>212,060 ₪</a:t>
            </a:r>
          </a:p>
          <a:p>
            <a:pPr>
              <a:lnSpc>
                <a:spcPct val="150000"/>
              </a:lnSpc>
            </a:pPr>
            <a:r>
              <a:rPr lang="he-IL" b="1" dirty="0" smtClean="0">
                <a:solidFill>
                  <a:srgbClr val="92D050"/>
                </a:solidFill>
              </a:rPr>
              <a:t>89,560 ₪</a:t>
            </a:r>
          </a:p>
          <a:p>
            <a:pPr>
              <a:lnSpc>
                <a:spcPct val="150000"/>
              </a:lnSpc>
            </a:pPr>
            <a:r>
              <a:rPr lang="he-IL" b="1" dirty="0" smtClean="0">
                <a:solidFill>
                  <a:srgbClr val="92D050"/>
                </a:solidFill>
              </a:rPr>
              <a:t>112,680 ₪</a:t>
            </a:r>
          </a:p>
        </p:txBody>
      </p:sp>
      <p:grpSp>
        <p:nvGrpSpPr>
          <p:cNvPr id="115" name="Group 114"/>
          <p:cNvGrpSpPr/>
          <p:nvPr/>
        </p:nvGrpSpPr>
        <p:grpSpPr>
          <a:xfrm>
            <a:off x="3125859" y="2237791"/>
            <a:ext cx="1307291" cy="1189193"/>
            <a:chOff x="954188" y="1474704"/>
            <a:chExt cx="1307291" cy="1189193"/>
          </a:xfrm>
        </p:grpSpPr>
        <p:sp>
          <p:nvSpPr>
            <p:cNvPr id="116" name="Rectangle 115"/>
            <p:cNvSpPr/>
            <p:nvPr/>
          </p:nvSpPr>
          <p:spPr>
            <a:xfrm>
              <a:off x="954188" y="1688483"/>
              <a:ext cx="1307291" cy="975414"/>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u="sng" dirty="0" smtClean="0">
                  <a:solidFill>
                    <a:schemeClr val="accent1">
                      <a:lumMod val="75000"/>
                    </a:schemeClr>
                  </a:solidFill>
                </a:rPr>
                <a:t>א-ב</a:t>
              </a:r>
            </a:p>
            <a:p>
              <a:pPr algn="ctr"/>
              <a:r>
                <a:rPr lang="he-IL" u="sng" dirty="0" smtClean="0">
                  <a:solidFill>
                    <a:schemeClr val="accent1">
                      <a:lumMod val="75000"/>
                    </a:schemeClr>
                  </a:solidFill>
                </a:rPr>
                <a:t>אזור</a:t>
              </a:r>
            </a:p>
            <a:p>
              <a:pPr algn="ctr"/>
              <a:r>
                <a:rPr lang="he-IL" u="sng" dirty="0" smtClean="0">
                  <a:solidFill>
                    <a:schemeClr val="accent1">
                      <a:lumMod val="75000"/>
                    </a:schemeClr>
                  </a:solidFill>
                </a:rPr>
                <a:t>גובה תרומה</a:t>
              </a:r>
              <a:endParaRPr lang="he-IL" u="sng" dirty="0">
                <a:solidFill>
                  <a:schemeClr val="accent1">
                    <a:lumMod val="75000"/>
                  </a:schemeClr>
                </a:solidFill>
              </a:endParaRPr>
            </a:p>
          </p:txBody>
        </p:sp>
        <p:sp>
          <p:nvSpPr>
            <p:cNvPr id="117" name="Rounded Rectangle 116"/>
            <p:cNvSpPr/>
            <p:nvPr/>
          </p:nvSpPr>
          <p:spPr>
            <a:xfrm>
              <a:off x="954188" y="1474704"/>
              <a:ext cx="1307291" cy="288915"/>
            </a:xfrm>
            <a:prstGeom prst="roundRect">
              <a:avLst/>
            </a:prstGeom>
            <a:solidFill>
              <a:schemeClr val="accent1">
                <a:lumMod val="75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b="1" dirty="0" smtClean="0">
                  <a:solidFill>
                    <a:schemeClr val="bg1"/>
                  </a:solidFill>
                </a:rPr>
                <a:t>מיין לפי</a:t>
              </a:r>
              <a:endParaRPr lang="he-IL" sz="2000" b="1" dirty="0">
                <a:solidFill>
                  <a:schemeClr val="bg1"/>
                </a:solidFill>
              </a:endParaRPr>
            </a:p>
          </p:txBody>
        </p:sp>
        <p:sp>
          <p:nvSpPr>
            <p:cNvPr id="118" name="Isosceles Triangle 117"/>
            <p:cNvSpPr/>
            <p:nvPr/>
          </p:nvSpPr>
          <p:spPr>
            <a:xfrm flipV="1">
              <a:off x="1036912" y="1534925"/>
              <a:ext cx="190262" cy="175319"/>
            </a:xfrm>
            <a:prstGeom prst="triangle">
              <a:avLst/>
            </a:prstGeom>
            <a:solidFill>
              <a:schemeClr val="accent6">
                <a:lumMod val="20000"/>
                <a:lumOff val="8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spTree>
    <p:extLst>
      <p:ext uri="{BB962C8B-B14F-4D97-AF65-F5344CB8AC3E}">
        <p14:creationId xmlns:p14="http://schemas.microsoft.com/office/powerpoint/2010/main" val="9546173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פירוט תרומות והעברות לישיבה ספציפית</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01"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30" name="Rectangle 29"/>
          <p:cNvSpPr/>
          <p:nvPr/>
        </p:nvSpPr>
        <p:spPr>
          <a:xfrm>
            <a:off x="6052457" y="1260808"/>
            <a:ext cx="4807976" cy="525627"/>
          </a:xfrm>
          <a:prstGeom prst="rect">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400" b="1" dirty="0" smtClean="0">
                <a:solidFill>
                  <a:schemeClr val="tx1"/>
                </a:solidFill>
              </a:rPr>
              <a:t>ישיבת </a:t>
            </a:r>
            <a:r>
              <a:rPr lang="he-IL" sz="2400" b="1" dirty="0">
                <a:solidFill>
                  <a:schemeClr val="tx1"/>
                </a:solidFill>
              </a:rPr>
              <a:t>בית-אל </a:t>
            </a:r>
            <a:r>
              <a:rPr lang="he-IL" b="1" dirty="0">
                <a:solidFill>
                  <a:schemeClr val="tx1"/>
                </a:solidFill>
              </a:rPr>
              <a:t>(לפרטים על הישיבה </a:t>
            </a:r>
            <a:r>
              <a:rPr lang="he-IL" b="1" u="sng" dirty="0">
                <a:solidFill>
                  <a:schemeClr val="tx1"/>
                </a:solidFill>
              </a:rPr>
              <a:t>לחץ כאן</a:t>
            </a:r>
            <a:r>
              <a:rPr lang="he-IL" b="1" dirty="0">
                <a:solidFill>
                  <a:schemeClr val="tx1"/>
                </a:solidFill>
              </a:rPr>
              <a:t>)</a:t>
            </a:r>
            <a:endParaRPr lang="he-IL" u="sng" dirty="0">
              <a:solidFill>
                <a:schemeClr val="tx1"/>
              </a:solidFill>
            </a:endParaRPr>
          </a:p>
        </p:txBody>
      </p:sp>
      <p:sp>
        <p:nvSpPr>
          <p:cNvPr id="49" name="Rounded Rectangle 48"/>
          <p:cNvSpPr/>
          <p:nvPr/>
        </p:nvSpPr>
        <p:spPr>
          <a:xfrm>
            <a:off x="1149906" y="1423751"/>
            <a:ext cx="2298700" cy="352425"/>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4">
                    <a:lumMod val="50000"/>
                  </a:schemeClr>
                </a:solidFill>
              </a:rPr>
              <a:t>&lt;&lt; חזרה לרשימה</a:t>
            </a:r>
            <a:endParaRPr lang="he-IL" b="1" dirty="0">
              <a:solidFill>
                <a:schemeClr val="accent4">
                  <a:lumMod val="50000"/>
                </a:schemeClr>
              </a:solidFill>
            </a:endParaRPr>
          </a:p>
        </p:txBody>
      </p:sp>
      <p:sp>
        <p:nvSpPr>
          <p:cNvPr id="3" name="Rectangle 2"/>
          <p:cNvSpPr/>
          <p:nvPr/>
        </p:nvSpPr>
        <p:spPr>
          <a:xfrm>
            <a:off x="7782174" y="1937979"/>
            <a:ext cx="3380133" cy="3662541"/>
          </a:xfrm>
          <a:prstGeom prst="rect">
            <a:avLst/>
          </a:prstGeom>
        </p:spPr>
        <p:txBody>
          <a:bodyPr wrap="square">
            <a:spAutoFit/>
          </a:bodyPr>
          <a:lstStyle/>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מלגות לימוד: </a:t>
            </a:r>
          </a:p>
          <a:p>
            <a:pPr marL="0" lvl="6">
              <a:spcBef>
                <a:spcPts val="600"/>
              </a:spcBef>
            </a:pPr>
            <a:r>
              <a:rPr lang="he-IL" sz="1600" dirty="0" smtClean="0">
                <a:latin typeface="Calibri" panose="020F0502020204030204" pitchFamily="34" charset="0"/>
                <a:ea typeface="Calibri" panose="020F0502020204030204" pitchFamily="34" charset="0"/>
              </a:rPr>
              <a:t>5 מלגות בסך 300 ₪ - סה"כ – 1500 ₪</a:t>
            </a: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מלגות אישיות:</a:t>
            </a:r>
          </a:p>
          <a:p>
            <a:pPr marL="0" lvl="6">
              <a:spcBef>
                <a:spcPts val="600"/>
              </a:spcBef>
            </a:pPr>
            <a:r>
              <a:rPr lang="he-IL" sz="1600" dirty="0" smtClean="0">
                <a:latin typeface="Calibri" panose="020F0502020204030204" pitchFamily="34" charset="0"/>
                <a:ea typeface="Calibri" panose="020F0502020204030204" pitchFamily="34" charset="0"/>
              </a:rPr>
              <a:t>2 מלגות בסך 1500 ₪ - סה"כ -3000 ₪</a:t>
            </a: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הנצחות:</a:t>
            </a:r>
          </a:p>
          <a:p>
            <a:pPr marL="0" lvl="6">
              <a:spcBef>
                <a:spcPts val="600"/>
              </a:spcBef>
            </a:pPr>
            <a:r>
              <a:rPr lang="he-IL" sz="1600" dirty="0" smtClean="0">
                <a:latin typeface="Calibri" panose="020F0502020204030204" pitchFamily="34" charset="0"/>
                <a:ea typeface="Calibri" panose="020F0502020204030204" pitchFamily="34" charset="0"/>
              </a:rPr>
              <a:t>פרויקט ספרייה – 75,000 ₪</a:t>
            </a:r>
          </a:p>
          <a:p>
            <a:pPr marL="0" lvl="6">
              <a:spcBef>
                <a:spcPts val="600"/>
              </a:spcBef>
            </a:pPr>
            <a:endParaRPr lang="en-US" sz="1600" dirty="0">
              <a:latin typeface="Calibri" panose="020F0502020204030204" pitchFamily="34" charset="0"/>
              <a:ea typeface="Calibri" panose="020F0502020204030204" pitchFamily="34" charset="0"/>
            </a:endParaRPr>
          </a:p>
        </p:txBody>
      </p:sp>
      <p:sp>
        <p:nvSpPr>
          <p:cNvPr id="51" name="Rectangle 50"/>
          <p:cNvSpPr/>
          <p:nvPr/>
        </p:nvSpPr>
        <p:spPr>
          <a:xfrm>
            <a:off x="5105400" y="1937979"/>
            <a:ext cx="1911905" cy="2431435"/>
          </a:xfrm>
          <a:prstGeom prst="rect">
            <a:avLst/>
          </a:prstGeom>
        </p:spPr>
        <p:txBody>
          <a:bodyPr wrap="square">
            <a:spAutoFit/>
          </a:bodyPr>
          <a:lstStyle/>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שונות:</a:t>
            </a:r>
          </a:p>
          <a:p>
            <a:pPr marL="0" lvl="6">
              <a:spcBef>
                <a:spcPts val="600"/>
              </a:spcBef>
            </a:pPr>
            <a:r>
              <a:rPr lang="he-IL" sz="1600" dirty="0" smtClean="0">
                <a:latin typeface="Calibri" panose="020F0502020204030204" pitchFamily="34" charset="0"/>
                <a:ea typeface="Calibri" panose="020F0502020204030204" pitchFamily="34" charset="0"/>
              </a:rPr>
              <a:t>23,400 ₪</a:t>
            </a:r>
          </a:p>
          <a:p>
            <a:pPr marL="0" lvl="6">
              <a:spcBef>
                <a:spcPts val="600"/>
              </a:spcBef>
            </a:pPr>
            <a:endParaRPr lang="he-IL" sz="1600" dirty="0">
              <a:latin typeface="Calibri" panose="020F0502020204030204" pitchFamily="34" charset="0"/>
              <a:ea typeface="Calibri" panose="020F050202020403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הערות:</a:t>
            </a:r>
          </a:p>
          <a:p>
            <a:pPr marL="0" lvl="6">
              <a:spcBef>
                <a:spcPts val="600"/>
              </a:spcBef>
            </a:pPr>
            <a:r>
              <a:rPr lang="he-IL" sz="1600" dirty="0" smtClean="0">
                <a:latin typeface="Calibri" panose="020F0502020204030204" pitchFamily="34" charset="0"/>
                <a:ea typeface="Calibri" panose="020F0502020204030204" pitchFamily="34" charset="0"/>
              </a:rPr>
              <a:t>הנצחת הספרייה נמצאת במהלכה ועדיין לא התקבלו כל התשלומים בעבורה</a:t>
            </a:r>
            <a:endParaRPr lang="he-IL" sz="1600" dirty="0">
              <a:latin typeface="Calibri" panose="020F0502020204030204" pitchFamily="34" charset="0"/>
              <a:ea typeface="Calibri" panose="020F0502020204030204" pitchFamily="34" charset="0"/>
            </a:endParaRPr>
          </a:p>
        </p:txBody>
      </p:sp>
      <p:sp>
        <p:nvSpPr>
          <p:cNvPr id="54" name="Rectangle 53"/>
          <p:cNvSpPr/>
          <p:nvPr/>
        </p:nvSpPr>
        <p:spPr>
          <a:xfrm>
            <a:off x="1401830" y="1937979"/>
            <a:ext cx="3322570" cy="3031599"/>
          </a:xfrm>
          <a:prstGeom prst="rect">
            <a:avLst/>
          </a:prstGeom>
        </p:spPr>
        <p:txBody>
          <a:bodyPr wrap="square">
            <a:spAutoFit/>
          </a:bodyPr>
          <a:lstStyle/>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תאריך עדכון</a:t>
            </a:r>
          </a:p>
          <a:p>
            <a:pPr marL="0" lvl="6">
              <a:spcBef>
                <a:spcPts val="600"/>
              </a:spcBef>
            </a:pPr>
            <a:r>
              <a:rPr lang="he-IL" sz="1600" dirty="0" smtClean="0">
                <a:latin typeface="Calibri" panose="020F0502020204030204" pitchFamily="34" charset="0"/>
                <a:ea typeface="Calibri" panose="020F0502020204030204" pitchFamily="34" charset="0"/>
              </a:rPr>
              <a:t>ז' סיון תשע"ה 27.05.2015</a:t>
            </a:r>
          </a:p>
          <a:p>
            <a:pPr marL="0" lvl="6">
              <a:spcBef>
                <a:spcPts val="600"/>
              </a:spcBef>
            </a:pPr>
            <a:endParaRPr lang="he-IL" sz="1600" dirty="0">
              <a:latin typeface="Calibri" panose="020F0502020204030204" pitchFamily="34" charset="0"/>
              <a:ea typeface="Calibri" panose="020F050202020403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סה"כ תרומות מהאתר עד כה:</a:t>
            </a:r>
          </a:p>
          <a:p>
            <a:pPr marL="0" lvl="6">
              <a:spcBef>
                <a:spcPts val="600"/>
              </a:spcBef>
            </a:pPr>
            <a:r>
              <a:rPr lang="he-IL" sz="2800" b="1" dirty="0" smtClean="0">
                <a:solidFill>
                  <a:schemeClr val="accent6">
                    <a:lumMod val="75000"/>
                  </a:schemeClr>
                </a:solidFill>
                <a:latin typeface="Calibri" panose="020F0502020204030204" pitchFamily="34" charset="0"/>
                <a:ea typeface="Calibri" panose="020F0502020204030204" pitchFamily="34" charset="0"/>
              </a:rPr>
              <a:t>102,900 ₪</a:t>
            </a:r>
          </a:p>
          <a:p>
            <a:pPr marL="0" lvl="6">
              <a:spcBef>
                <a:spcPts val="600"/>
              </a:spcBef>
            </a:pPr>
            <a:endParaRPr lang="he-IL" sz="1600" dirty="0">
              <a:latin typeface="Calibri" panose="020F0502020204030204" pitchFamily="34" charset="0"/>
              <a:ea typeface="Calibri" panose="020F0502020204030204" pitchFamily="34" charset="0"/>
            </a:endParaRPr>
          </a:p>
          <a:p>
            <a:pPr marL="0" lvl="6">
              <a:spcBef>
                <a:spcPts val="600"/>
              </a:spcBef>
            </a:pPr>
            <a:r>
              <a:rPr lang="he-IL" sz="1600" dirty="0">
                <a:solidFill>
                  <a:srgbClr val="C00000"/>
                </a:solidFill>
                <a:latin typeface="Calibri" panose="020F0502020204030204" pitchFamily="34" charset="0"/>
                <a:ea typeface="Calibri" panose="020F0502020204030204" pitchFamily="34" charset="0"/>
              </a:rPr>
              <a:t>סה"כ תרומות </a:t>
            </a:r>
            <a:r>
              <a:rPr lang="he-IL" sz="1600" dirty="0" smtClean="0">
                <a:solidFill>
                  <a:srgbClr val="C00000"/>
                </a:solidFill>
                <a:latin typeface="Calibri" panose="020F0502020204030204" pitchFamily="34" charset="0"/>
                <a:ea typeface="Calibri" panose="020F0502020204030204" pitchFamily="34" charset="0"/>
              </a:rPr>
              <a:t>מהקרן עד </a:t>
            </a:r>
            <a:r>
              <a:rPr lang="he-IL" sz="1600" dirty="0">
                <a:solidFill>
                  <a:srgbClr val="C00000"/>
                </a:solidFill>
                <a:latin typeface="Calibri" panose="020F0502020204030204" pitchFamily="34" charset="0"/>
                <a:ea typeface="Calibri" panose="020F0502020204030204" pitchFamily="34" charset="0"/>
              </a:rPr>
              <a:t>כה:</a:t>
            </a:r>
          </a:p>
          <a:p>
            <a:pPr marL="0" lvl="6">
              <a:spcBef>
                <a:spcPts val="600"/>
              </a:spcBef>
            </a:pPr>
            <a:r>
              <a:rPr lang="he-IL" sz="2800" b="1" dirty="0">
                <a:solidFill>
                  <a:srgbClr val="00B050"/>
                </a:solidFill>
                <a:latin typeface="Calibri" panose="020F0502020204030204" pitchFamily="34" charset="0"/>
                <a:ea typeface="Calibri" panose="020F0502020204030204" pitchFamily="34" charset="0"/>
              </a:rPr>
              <a:t>147,500 ₪</a:t>
            </a:r>
          </a:p>
        </p:txBody>
      </p:sp>
      <p:cxnSp>
        <p:nvCxnSpPr>
          <p:cNvPr id="10" name="Straight Connector 9"/>
          <p:cNvCxnSpPr/>
          <p:nvPr/>
        </p:nvCxnSpPr>
        <p:spPr>
          <a:xfrm flipH="1">
            <a:off x="7242629" y="1937979"/>
            <a:ext cx="21771" cy="2938826"/>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016500" y="1937979"/>
            <a:ext cx="0" cy="2970044"/>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028700" y="173667"/>
            <a:ext cx="51913"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8" name="Group 7"/>
          <p:cNvGrpSpPr/>
          <p:nvPr/>
        </p:nvGrpSpPr>
        <p:grpSpPr>
          <a:xfrm>
            <a:off x="1080613" y="5131381"/>
            <a:ext cx="5629605" cy="987471"/>
            <a:chOff x="1080613" y="4994589"/>
            <a:chExt cx="6409461" cy="1124263"/>
          </a:xfrm>
        </p:grpSpPr>
        <p:sp>
          <p:nvSpPr>
            <p:cNvPr id="6" name="Rounded Rectangle 5"/>
            <p:cNvSpPr/>
            <p:nvPr/>
          </p:nvSpPr>
          <p:spPr>
            <a:xfrm>
              <a:off x="1080613" y="5601996"/>
              <a:ext cx="1484787" cy="51685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b="1" dirty="0" smtClean="0">
                  <a:solidFill>
                    <a:schemeClr val="accent4">
                      <a:lumMod val="50000"/>
                    </a:schemeClr>
                  </a:solidFill>
                </a:rPr>
                <a:t>ליצירת קשר</a:t>
              </a:r>
              <a:endParaRPr lang="he-IL" sz="1600" b="1" dirty="0">
                <a:solidFill>
                  <a:schemeClr val="accent4">
                    <a:lumMod val="50000"/>
                  </a:schemeClr>
                </a:solidFill>
              </a:endParaRPr>
            </a:p>
          </p:txBody>
        </p:sp>
        <p:sp>
          <p:nvSpPr>
            <p:cNvPr id="19" name="Rounded Rectangle 18"/>
            <p:cNvSpPr/>
            <p:nvPr/>
          </p:nvSpPr>
          <p:spPr>
            <a:xfrm>
              <a:off x="2706213" y="5601996"/>
              <a:ext cx="1484787" cy="51685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400" b="1" dirty="0" smtClean="0">
                  <a:solidFill>
                    <a:schemeClr val="accent4">
                      <a:lumMod val="50000"/>
                    </a:schemeClr>
                  </a:solidFill>
                </a:rPr>
                <a:t>יששכר וזבולון</a:t>
              </a:r>
              <a:endParaRPr lang="he-IL" sz="1400" b="1" dirty="0">
                <a:solidFill>
                  <a:schemeClr val="accent4">
                    <a:lumMod val="50000"/>
                  </a:schemeClr>
                </a:solidFill>
              </a:endParaRPr>
            </a:p>
          </p:txBody>
        </p:sp>
        <p:sp>
          <p:nvSpPr>
            <p:cNvPr id="20" name="Rounded Rectangle 19"/>
            <p:cNvSpPr/>
            <p:nvPr/>
          </p:nvSpPr>
          <p:spPr>
            <a:xfrm>
              <a:off x="4331813" y="5601996"/>
              <a:ext cx="1484787" cy="51685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b="1" dirty="0" smtClean="0">
                  <a:solidFill>
                    <a:schemeClr val="accent4">
                      <a:lumMod val="50000"/>
                    </a:schemeClr>
                  </a:solidFill>
                </a:rPr>
                <a:t>להנצחות</a:t>
              </a:r>
              <a:endParaRPr lang="he-IL" sz="1600" b="1" dirty="0">
                <a:solidFill>
                  <a:schemeClr val="accent4">
                    <a:lumMod val="50000"/>
                  </a:schemeClr>
                </a:solidFill>
              </a:endParaRPr>
            </a:p>
          </p:txBody>
        </p:sp>
        <p:sp>
          <p:nvSpPr>
            <p:cNvPr id="21" name="Rounded Rectangle 20"/>
            <p:cNvSpPr/>
            <p:nvPr/>
          </p:nvSpPr>
          <p:spPr>
            <a:xfrm>
              <a:off x="6005286" y="5601996"/>
              <a:ext cx="1484787" cy="51685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b="1" dirty="0" smtClean="0">
                  <a:solidFill>
                    <a:schemeClr val="accent4">
                      <a:lumMod val="50000"/>
                    </a:schemeClr>
                  </a:solidFill>
                </a:rPr>
                <a:t>לתרומות</a:t>
              </a:r>
              <a:endParaRPr lang="he-IL" sz="1600" b="1" dirty="0">
                <a:solidFill>
                  <a:schemeClr val="accent4">
                    <a:lumMod val="50000"/>
                  </a:schemeClr>
                </a:solidFill>
              </a:endParaRPr>
            </a:p>
          </p:txBody>
        </p:sp>
        <p:sp>
          <p:nvSpPr>
            <p:cNvPr id="22" name="Rounded Rectangle 21"/>
            <p:cNvSpPr/>
            <p:nvPr/>
          </p:nvSpPr>
          <p:spPr>
            <a:xfrm>
              <a:off x="1080614" y="4994589"/>
              <a:ext cx="6409460" cy="516856"/>
            </a:xfrm>
            <a:prstGeom prst="roundRect">
              <a:avLst/>
            </a:prstGeom>
            <a:solidFill>
              <a:srgbClr val="00B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400" b="1" dirty="0" smtClean="0">
                  <a:solidFill>
                    <a:schemeClr val="bg1"/>
                  </a:solidFill>
                </a:rPr>
                <a:t>רוצה להמשיך לעזור לישיבת בית אל? השתמש בערוצי הסיוע הבאים:</a:t>
              </a:r>
              <a:endParaRPr lang="he-IL" sz="1400" b="1" dirty="0">
                <a:solidFill>
                  <a:schemeClr val="bg1"/>
                </a:solidFill>
              </a:endParaRPr>
            </a:p>
          </p:txBody>
        </p:sp>
      </p:grpSp>
      <p:sp>
        <p:nvSpPr>
          <p:cNvPr id="23" name="Rounded Rectangle 22"/>
          <p:cNvSpPr/>
          <p:nvPr/>
        </p:nvSpPr>
        <p:spPr>
          <a:xfrm>
            <a:off x="7868047" y="2635201"/>
            <a:ext cx="1479255" cy="391885"/>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להוספת מלגה</a:t>
            </a:r>
          </a:p>
          <a:p>
            <a:pPr algn="ctr"/>
            <a:r>
              <a:rPr lang="he-IL" sz="1200" b="1" u="sng" dirty="0" smtClean="0">
                <a:solidFill>
                  <a:schemeClr val="accent4">
                    <a:lumMod val="50000"/>
                  </a:schemeClr>
                </a:solidFill>
              </a:rPr>
              <a:t> לחץ כאן &gt;&gt;</a:t>
            </a:r>
            <a:endParaRPr lang="he-IL" sz="1200" b="1" u="sng" dirty="0">
              <a:solidFill>
                <a:schemeClr val="accent4">
                  <a:lumMod val="50000"/>
                </a:schemeClr>
              </a:solidFill>
            </a:endParaRPr>
          </a:p>
        </p:txBody>
      </p:sp>
      <p:sp>
        <p:nvSpPr>
          <p:cNvPr id="24" name="Rounded Rectangle 23"/>
          <p:cNvSpPr/>
          <p:nvPr/>
        </p:nvSpPr>
        <p:spPr>
          <a:xfrm>
            <a:off x="7868047" y="4049061"/>
            <a:ext cx="1479255" cy="391885"/>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להוספת מלגה</a:t>
            </a:r>
          </a:p>
          <a:p>
            <a:pPr algn="ctr"/>
            <a:r>
              <a:rPr lang="he-IL" sz="1200" b="1" u="sng" dirty="0" smtClean="0">
                <a:solidFill>
                  <a:schemeClr val="accent4">
                    <a:lumMod val="50000"/>
                  </a:schemeClr>
                </a:solidFill>
              </a:rPr>
              <a:t> לחץ כאן &gt;&gt;</a:t>
            </a:r>
            <a:endParaRPr lang="he-IL" sz="1200" b="1" u="sng" dirty="0">
              <a:solidFill>
                <a:schemeClr val="accent4">
                  <a:lumMod val="50000"/>
                </a:schemeClr>
              </a:solidFill>
            </a:endParaRPr>
          </a:p>
        </p:txBody>
      </p:sp>
      <p:sp>
        <p:nvSpPr>
          <p:cNvPr id="25" name="Rounded Rectangle 24"/>
          <p:cNvSpPr/>
          <p:nvPr/>
        </p:nvSpPr>
        <p:spPr>
          <a:xfrm>
            <a:off x="7868047" y="5360179"/>
            <a:ext cx="1479255" cy="391885"/>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לאפשרויות הנצחה</a:t>
            </a:r>
          </a:p>
          <a:p>
            <a:pPr algn="ctr"/>
            <a:r>
              <a:rPr lang="he-IL" sz="1200" b="1" u="sng" dirty="0" smtClean="0">
                <a:solidFill>
                  <a:schemeClr val="accent4">
                    <a:lumMod val="50000"/>
                  </a:schemeClr>
                </a:solidFill>
              </a:rPr>
              <a:t> לחץ כאן &gt;&gt;</a:t>
            </a:r>
            <a:endParaRPr lang="he-IL" sz="1200" b="1" u="sng" dirty="0">
              <a:solidFill>
                <a:schemeClr val="accent4">
                  <a:lumMod val="50000"/>
                </a:schemeClr>
              </a:solidFill>
            </a:endParaRPr>
          </a:p>
        </p:txBody>
      </p:sp>
    </p:spTree>
    <p:extLst>
      <p:ext uri="{BB962C8B-B14F-4D97-AF65-F5344CB8AC3E}">
        <p14:creationId xmlns:p14="http://schemas.microsoft.com/office/powerpoint/2010/main" val="8792390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פרויקטים ייחודים להנצחות בעולם התורה הציוני</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Rounded Rectangle 5"/>
          <p:cNvSpPr/>
          <p:nvPr/>
        </p:nvSpPr>
        <p:spPr>
          <a:xfrm>
            <a:off x="1080613" y="5601996"/>
            <a:ext cx="1484787" cy="51685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accent4">
                    <a:lumMod val="50000"/>
                  </a:schemeClr>
                </a:solidFill>
              </a:rPr>
              <a:t>חפש &gt;&gt;</a:t>
            </a:r>
            <a:endParaRPr lang="he-IL" sz="2800" b="1" dirty="0">
              <a:solidFill>
                <a:schemeClr val="accent4">
                  <a:lumMod val="50000"/>
                </a:schemeClr>
              </a:solidFill>
            </a:endParaRPr>
          </a:p>
        </p:txBody>
      </p:sp>
      <p:sp>
        <p:nvSpPr>
          <p:cNvPr id="7" name="Rounded Rectangle 6"/>
          <p:cNvSpPr/>
          <p:nvPr/>
        </p:nvSpPr>
        <p:spPr>
          <a:xfrm>
            <a:off x="8875058" y="1376890"/>
            <a:ext cx="2125075" cy="465357"/>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bg1"/>
                </a:solidFill>
              </a:rPr>
              <a:t>אתר פרויקט  לפי:</a:t>
            </a:r>
            <a:endParaRPr lang="he-IL" sz="2000" b="1" dirty="0">
              <a:solidFill>
                <a:schemeClr val="bg1"/>
              </a:solidFill>
            </a:endParaRPr>
          </a:p>
        </p:txBody>
      </p:sp>
      <p:pic>
        <p:nvPicPr>
          <p:cNvPr id="101"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grpSp>
        <p:nvGrpSpPr>
          <p:cNvPr id="3" name="Group 2"/>
          <p:cNvGrpSpPr/>
          <p:nvPr/>
        </p:nvGrpSpPr>
        <p:grpSpPr>
          <a:xfrm>
            <a:off x="8735358" y="2498224"/>
            <a:ext cx="2125075" cy="2845488"/>
            <a:chOff x="8735358" y="2498224"/>
            <a:chExt cx="2125075" cy="2845488"/>
          </a:xfrm>
        </p:grpSpPr>
        <p:sp>
          <p:nvSpPr>
            <p:cNvPr id="5" name="Rectangle 4"/>
            <p:cNvSpPr/>
            <p:nvPr/>
          </p:nvSpPr>
          <p:spPr>
            <a:xfrm>
              <a:off x="8735358" y="2842559"/>
              <a:ext cx="2125075" cy="250115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3" name="Rounded Rectangle 92"/>
            <p:cNvSpPr/>
            <p:nvPr/>
          </p:nvSpPr>
          <p:spPr>
            <a:xfrm>
              <a:off x="8735358" y="2498224"/>
              <a:ext cx="2125075" cy="465357"/>
            </a:xfrm>
            <a:prstGeom prst="roundRect">
              <a:avLst/>
            </a:prstGeom>
            <a:solidFill>
              <a:schemeClr val="accent1">
                <a:lumMod val="75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smtClean="0">
                  <a:solidFill>
                    <a:schemeClr val="bg1"/>
                  </a:solidFill>
                </a:rPr>
                <a:t>אזור/עיר/יישוב</a:t>
              </a:r>
              <a:endParaRPr lang="he-IL" sz="2000" b="1" dirty="0">
                <a:solidFill>
                  <a:schemeClr val="bg1"/>
                </a:solidFill>
              </a:endParaRPr>
            </a:p>
          </p:txBody>
        </p:sp>
        <p:sp>
          <p:nvSpPr>
            <p:cNvPr id="11" name="Isosceles Triangle 10"/>
            <p:cNvSpPr/>
            <p:nvPr/>
          </p:nvSpPr>
          <p:spPr>
            <a:xfrm flipV="1">
              <a:off x="8869830" y="2595223"/>
              <a:ext cx="309282" cy="282388"/>
            </a:xfrm>
            <a:prstGeom prst="triangle">
              <a:avLst/>
            </a:prstGeom>
            <a:solidFill>
              <a:schemeClr val="accent1">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03" name="Picture 102"/>
            <p:cNvPicPr>
              <a:picLocks noChangeAspect="1"/>
            </p:cNvPicPr>
            <p:nvPr/>
          </p:nvPicPr>
          <p:blipFill>
            <a:blip r:embed="rId3"/>
            <a:stretch>
              <a:fillRect/>
            </a:stretch>
          </p:blipFill>
          <p:spPr>
            <a:xfrm>
              <a:off x="10671735" y="2963581"/>
              <a:ext cx="188698" cy="2380131"/>
            </a:xfrm>
            <a:prstGeom prst="rect">
              <a:avLst/>
            </a:prstGeom>
            <a:ln>
              <a:solidFill>
                <a:schemeClr val="bg1">
                  <a:lumMod val="85000"/>
                </a:schemeClr>
              </a:solidFill>
            </a:ln>
          </p:spPr>
        </p:pic>
        <p:cxnSp>
          <p:nvCxnSpPr>
            <p:cNvPr id="28" name="Straight Connector 27"/>
            <p:cNvCxnSpPr/>
            <p:nvPr/>
          </p:nvCxnSpPr>
          <p:spPr>
            <a:xfrm>
              <a:off x="8869830" y="331975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8869830" y="364741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8869830" y="399031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8869830" y="431035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8869830" y="4620482"/>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8869830" y="4948142"/>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10" name="Rectangle 109"/>
          <p:cNvSpPr/>
          <p:nvPr/>
        </p:nvSpPr>
        <p:spPr>
          <a:xfrm>
            <a:off x="6320733" y="2842559"/>
            <a:ext cx="2125075" cy="250115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1" name="Rounded Rectangle 110"/>
          <p:cNvSpPr/>
          <p:nvPr/>
        </p:nvSpPr>
        <p:spPr>
          <a:xfrm>
            <a:off x="6320733" y="2498224"/>
            <a:ext cx="2125075" cy="465357"/>
          </a:xfrm>
          <a:prstGeom prst="roundRect">
            <a:avLst/>
          </a:prstGeom>
          <a:solidFill>
            <a:schemeClr val="accent1">
              <a:lumMod val="75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smtClean="0">
                <a:solidFill>
                  <a:schemeClr val="bg1"/>
                </a:solidFill>
              </a:rPr>
              <a:t>שם הישיבה</a:t>
            </a:r>
            <a:endParaRPr lang="he-IL" sz="2000" b="1" dirty="0">
              <a:solidFill>
                <a:schemeClr val="bg1"/>
              </a:solidFill>
            </a:endParaRPr>
          </a:p>
        </p:txBody>
      </p:sp>
      <p:sp>
        <p:nvSpPr>
          <p:cNvPr id="112" name="Isosceles Triangle 111"/>
          <p:cNvSpPr/>
          <p:nvPr/>
        </p:nvSpPr>
        <p:spPr>
          <a:xfrm flipV="1">
            <a:off x="6455205" y="2595223"/>
            <a:ext cx="309282" cy="282388"/>
          </a:xfrm>
          <a:prstGeom prst="triangle">
            <a:avLst/>
          </a:prstGeom>
          <a:solidFill>
            <a:schemeClr val="accent1">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13" name="Picture 112"/>
          <p:cNvPicPr>
            <a:picLocks noChangeAspect="1"/>
          </p:cNvPicPr>
          <p:nvPr/>
        </p:nvPicPr>
        <p:blipFill>
          <a:blip r:embed="rId3"/>
          <a:stretch>
            <a:fillRect/>
          </a:stretch>
        </p:blipFill>
        <p:spPr>
          <a:xfrm>
            <a:off x="8257110" y="2963581"/>
            <a:ext cx="188698" cy="2380131"/>
          </a:xfrm>
          <a:prstGeom prst="rect">
            <a:avLst/>
          </a:prstGeom>
          <a:ln>
            <a:solidFill>
              <a:schemeClr val="bg1">
                <a:lumMod val="85000"/>
              </a:schemeClr>
            </a:solidFill>
          </a:ln>
        </p:spPr>
      </p:pic>
      <p:cxnSp>
        <p:nvCxnSpPr>
          <p:cNvPr id="114" name="Straight Connector 113"/>
          <p:cNvCxnSpPr/>
          <p:nvPr/>
        </p:nvCxnSpPr>
        <p:spPr>
          <a:xfrm>
            <a:off x="6455205" y="331975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6455205" y="364741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6455205" y="399031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a:off x="6455205" y="431035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6455205" y="4620482"/>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6455205" y="4948142"/>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0" name="Rectangle 119"/>
          <p:cNvSpPr/>
          <p:nvPr/>
        </p:nvSpPr>
        <p:spPr>
          <a:xfrm>
            <a:off x="3906108" y="2842559"/>
            <a:ext cx="2125075" cy="250115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1" name="Rounded Rectangle 120"/>
          <p:cNvSpPr/>
          <p:nvPr/>
        </p:nvSpPr>
        <p:spPr>
          <a:xfrm>
            <a:off x="3906108" y="2498224"/>
            <a:ext cx="2125075" cy="465357"/>
          </a:xfrm>
          <a:prstGeom prst="roundRect">
            <a:avLst/>
          </a:prstGeom>
          <a:solidFill>
            <a:schemeClr val="accent1">
              <a:lumMod val="75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smtClean="0">
                <a:solidFill>
                  <a:schemeClr val="bg1"/>
                </a:solidFill>
              </a:rPr>
              <a:t>סוג פרויקט</a:t>
            </a:r>
            <a:endParaRPr lang="he-IL" sz="2000" b="1" dirty="0">
              <a:solidFill>
                <a:schemeClr val="bg1"/>
              </a:solidFill>
            </a:endParaRPr>
          </a:p>
        </p:txBody>
      </p:sp>
      <p:sp>
        <p:nvSpPr>
          <p:cNvPr id="122" name="Isosceles Triangle 121"/>
          <p:cNvSpPr/>
          <p:nvPr/>
        </p:nvSpPr>
        <p:spPr>
          <a:xfrm flipV="1">
            <a:off x="4040580" y="2595223"/>
            <a:ext cx="309282" cy="282388"/>
          </a:xfrm>
          <a:prstGeom prst="triangle">
            <a:avLst/>
          </a:prstGeom>
          <a:solidFill>
            <a:schemeClr val="accent1">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23" name="Picture 122"/>
          <p:cNvPicPr>
            <a:picLocks noChangeAspect="1"/>
          </p:cNvPicPr>
          <p:nvPr/>
        </p:nvPicPr>
        <p:blipFill>
          <a:blip r:embed="rId3"/>
          <a:stretch>
            <a:fillRect/>
          </a:stretch>
        </p:blipFill>
        <p:spPr>
          <a:xfrm>
            <a:off x="5842485" y="2963581"/>
            <a:ext cx="188698" cy="2380131"/>
          </a:xfrm>
          <a:prstGeom prst="rect">
            <a:avLst/>
          </a:prstGeom>
          <a:ln>
            <a:solidFill>
              <a:schemeClr val="bg1">
                <a:lumMod val="85000"/>
              </a:schemeClr>
            </a:solidFill>
          </a:ln>
        </p:spPr>
      </p:pic>
      <p:cxnSp>
        <p:nvCxnSpPr>
          <p:cNvPr id="124" name="Straight Connector 123"/>
          <p:cNvCxnSpPr/>
          <p:nvPr/>
        </p:nvCxnSpPr>
        <p:spPr>
          <a:xfrm>
            <a:off x="4040580" y="331975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4040580" y="364741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4040580" y="399031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4040580" y="431035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4040580" y="4620482"/>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4040580" y="4948142"/>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0" name="Rectangle 129"/>
          <p:cNvSpPr/>
          <p:nvPr/>
        </p:nvSpPr>
        <p:spPr>
          <a:xfrm>
            <a:off x="1406982" y="2842559"/>
            <a:ext cx="2125075" cy="250115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1" name="Rounded Rectangle 130"/>
          <p:cNvSpPr/>
          <p:nvPr/>
        </p:nvSpPr>
        <p:spPr>
          <a:xfrm>
            <a:off x="1406982" y="2498224"/>
            <a:ext cx="2125075" cy="465357"/>
          </a:xfrm>
          <a:prstGeom prst="roundRect">
            <a:avLst/>
          </a:prstGeom>
          <a:solidFill>
            <a:schemeClr val="accent1">
              <a:lumMod val="75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2000" b="1" dirty="0" smtClean="0">
                <a:solidFill>
                  <a:schemeClr val="bg1"/>
                </a:solidFill>
              </a:rPr>
              <a:t>סטאטוס</a:t>
            </a:r>
            <a:endParaRPr lang="he-IL" sz="2000" b="1" dirty="0">
              <a:solidFill>
                <a:schemeClr val="bg1"/>
              </a:solidFill>
            </a:endParaRPr>
          </a:p>
        </p:txBody>
      </p:sp>
      <p:sp>
        <p:nvSpPr>
          <p:cNvPr id="132" name="Isosceles Triangle 131"/>
          <p:cNvSpPr/>
          <p:nvPr/>
        </p:nvSpPr>
        <p:spPr>
          <a:xfrm flipV="1">
            <a:off x="1541454" y="2595223"/>
            <a:ext cx="309282" cy="282388"/>
          </a:xfrm>
          <a:prstGeom prst="triangle">
            <a:avLst/>
          </a:prstGeom>
          <a:solidFill>
            <a:schemeClr val="accent1">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33" name="Picture 132"/>
          <p:cNvPicPr>
            <a:picLocks noChangeAspect="1"/>
          </p:cNvPicPr>
          <p:nvPr/>
        </p:nvPicPr>
        <p:blipFill>
          <a:blip r:embed="rId3"/>
          <a:stretch>
            <a:fillRect/>
          </a:stretch>
        </p:blipFill>
        <p:spPr>
          <a:xfrm>
            <a:off x="3343359" y="2963581"/>
            <a:ext cx="188698" cy="2380131"/>
          </a:xfrm>
          <a:prstGeom prst="rect">
            <a:avLst/>
          </a:prstGeom>
          <a:ln>
            <a:solidFill>
              <a:schemeClr val="bg1">
                <a:lumMod val="85000"/>
              </a:schemeClr>
            </a:solidFill>
          </a:ln>
        </p:spPr>
      </p:pic>
      <p:cxnSp>
        <p:nvCxnSpPr>
          <p:cNvPr id="134" name="Straight Connector 133"/>
          <p:cNvCxnSpPr/>
          <p:nvPr/>
        </p:nvCxnSpPr>
        <p:spPr>
          <a:xfrm>
            <a:off x="1541454" y="331975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1541454" y="364741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1541454" y="399031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1541454" y="4310354"/>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1541454" y="4620482"/>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1541454" y="4948142"/>
            <a:ext cx="163561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141273" y="1963269"/>
            <a:ext cx="9779820" cy="400110"/>
          </a:xfrm>
          <a:prstGeom prst="rect">
            <a:avLst/>
          </a:prstGeom>
          <a:noFill/>
        </p:spPr>
        <p:txBody>
          <a:bodyPr wrap="square" rtlCol="1">
            <a:spAutoFit/>
          </a:bodyPr>
          <a:lstStyle/>
          <a:p>
            <a:r>
              <a:rPr lang="he-IL" sz="2000" b="1" dirty="0" smtClean="0">
                <a:solidFill>
                  <a:srgbClr val="00B050"/>
                </a:solidFill>
              </a:rPr>
              <a:t>פרויקטים חדשים: </a:t>
            </a:r>
            <a:r>
              <a:rPr lang="he-IL" u="sng" dirty="0" smtClean="0"/>
              <a:t>ספריה תורנית בישיבה </a:t>
            </a:r>
            <a:r>
              <a:rPr lang="he-IL" dirty="0" smtClean="0"/>
              <a:t>&gt;&gt; </a:t>
            </a:r>
            <a:r>
              <a:rPr lang="he-IL" u="sng" dirty="0" smtClean="0"/>
              <a:t>גמר בית-מדרש </a:t>
            </a:r>
            <a:r>
              <a:rPr lang="he-IL" dirty="0" smtClean="0"/>
              <a:t>&gt;&gt; </a:t>
            </a:r>
            <a:r>
              <a:rPr lang="he-IL" u="sng" dirty="0" smtClean="0"/>
              <a:t>חנוכת בית-כנסת </a:t>
            </a:r>
            <a:r>
              <a:rPr lang="he-IL" dirty="0" smtClean="0"/>
              <a:t>&gt;&gt; </a:t>
            </a:r>
            <a:r>
              <a:rPr lang="he-IL" u="sng" dirty="0" smtClean="0"/>
              <a:t>הכנסת ספר תורה</a:t>
            </a:r>
            <a:endParaRPr lang="he-IL" u="sng" dirty="0"/>
          </a:p>
        </p:txBody>
      </p:sp>
      <p:sp>
        <p:nvSpPr>
          <p:cNvPr id="30" name="Rectangle 29"/>
          <p:cNvSpPr/>
          <p:nvPr/>
        </p:nvSpPr>
        <p:spPr>
          <a:xfrm>
            <a:off x="1401830" y="1963269"/>
            <a:ext cx="9458603" cy="4001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1693468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פרויקטים ייחודים להנצחות בעולם התורה הציוני</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Rounded Rectangle 5"/>
          <p:cNvSpPr/>
          <p:nvPr/>
        </p:nvSpPr>
        <p:spPr>
          <a:xfrm>
            <a:off x="1080613" y="5601996"/>
            <a:ext cx="1484787" cy="51685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4">
                    <a:lumMod val="50000"/>
                  </a:schemeClr>
                </a:solidFill>
              </a:rPr>
              <a:t>ליצירת קשר</a:t>
            </a:r>
            <a:endParaRPr lang="he-IL" b="1" dirty="0">
              <a:solidFill>
                <a:schemeClr val="accent4">
                  <a:lumMod val="50000"/>
                </a:schemeClr>
              </a:solidFill>
            </a:endParaRPr>
          </a:p>
        </p:txBody>
      </p:sp>
      <p:pic>
        <p:nvPicPr>
          <p:cNvPr id="101"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30" name="Rectangle 29"/>
          <p:cNvSpPr/>
          <p:nvPr/>
        </p:nvSpPr>
        <p:spPr>
          <a:xfrm>
            <a:off x="1401830" y="1328269"/>
            <a:ext cx="9458603" cy="400110"/>
          </a:xfrm>
          <a:prstGeom prst="rect">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b="1">
                <a:solidFill>
                  <a:srgbClr val="00B050"/>
                </a:solidFill>
              </a:rPr>
              <a:t>שיפוץ בית-המדרש – ישיבת בית-אל (לפרטים על הישיבה </a:t>
            </a:r>
            <a:r>
              <a:rPr lang="he-IL" b="1" u="sng">
                <a:solidFill>
                  <a:srgbClr val="00B050"/>
                </a:solidFill>
              </a:rPr>
              <a:t>לחץ כאן</a:t>
            </a:r>
            <a:r>
              <a:rPr lang="he-IL" b="1">
                <a:solidFill>
                  <a:srgbClr val="00B050"/>
                </a:solidFill>
              </a:rPr>
              <a:t>)</a:t>
            </a:r>
            <a:endParaRPr lang="he-IL" u="sng" dirty="0"/>
          </a:p>
        </p:txBody>
      </p:sp>
      <p:sp>
        <p:nvSpPr>
          <p:cNvPr id="49" name="Rounded Rectangle 48"/>
          <p:cNvSpPr/>
          <p:nvPr/>
        </p:nvSpPr>
        <p:spPr>
          <a:xfrm>
            <a:off x="2806701" y="5601996"/>
            <a:ext cx="2298700" cy="516856"/>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4">
                    <a:lumMod val="50000"/>
                  </a:schemeClr>
                </a:solidFill>
              </a:rPr>
              <a:t>&lt;&lt; חזרה לאיתור פרויקט</a:t>
            </a:r>
            <a:endParaRPr lang="he-IL" b="1" dirty="0">
              <a:solidFill>
                <a:schemeClr val="accent4">
                  <a:lumMod val="50000"/>
                </a:schemeClr>
              </a:solidFill>
            </a:endParaRPr>
          </a:p>
        </p:txBody>
      </p:sp>
      <p:sp>
        <p:nvSpPr>
          <p:cNvPr id="3" name="Rectangle 2"/>
          <p:cNvSpPr/>
          <p:nvPr/>
        </p:nvSpPr>
        <p:spPr>
          <a:xfrm>
            <a:off x="7492999" y="1865403"/>
            <a:ext cx="3380133" cy="2539157"/>
          </a:xfrm>
          <a:prstGeom prst="rect">
            <a:avLst/>
          </a:prstGeom>
        </p:spPr>
        <p:txBody>
          <a:bodyPr wrap="square">
            <a:spAutoFit/>
          </a:bodyPr>
          <a:lstStyle/>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מטרה: </a:t>
            </a:r>
          </a:p>
          <a:p>
            <a:pPr marL="0" lvl="6">
              <a:spcBef>
                <a:spcPts val="600"/>
              </a:spcBef>
            </a:pPr>
            <a:r>
              <a:rPr lang="he-IL" sz="1600" dirty="0">
                <a:latin typeface="Calibri" panose="020F0502020204030204" pitchFamily="34" charset="0"/>
                <a:ea typeface="Calibri" panose="020F0502020204030204" pitchFamily="34" charset="0"/>
              </a:rPr>
              <a:t>שיפוץ בית-המדרש המרכזי</a:t>
            </a:r>
            <a:endParaRPr lang="en-US" sz="1600" dirty="0">
              <a:latin typeface="Calibri" panose="020F0502020204030204" pitchFamily="34" charset="0"/>
              <a:ea typeface="Calibri" panose="020F0502020204030204" pitchFamily="34" charset="0"/>
            </a:endParaRPr>
          </a:p>
          <a:p>
            <a:pPr marL="0" lvl="6">
              <a:spcBef>
                <a:spcPts val="600"/>
              </a:spcBef>
            </a:pPr>
            <a:r>
              <a:rPr lang="he-IL" dirty="0">
                <a:solidFill>
                  <a:srgbClr val="C00000"/>
                </a:solidFill>
                <a:latin typeface="Calibri" panose="020F0502020204030204" pitchFamily="34" charset="0"/>
                <a:ea typeface="Calibri" panose="020F0502020204030204" pitchFamily="34" charset="0"/>
              </a:rPr>
              <a:t>תיאור </a:t>
            </a:r>
            <a:r>
              <a:rPr lang="he-IL" dirty="0" smtClean="0">
                <a:solidFill>
                  <a:srgbClr val="C00000"/>
                </a:solidFill>
                <a:latin typeface="Calibri" panose="020F0502020204030204" pitchFamily="34" charset="0"/>
                <a:ea typeface="Calibri" panose="020F0502020204030204" pitchFamily="34" charset="0"/>
              </a:rPr>
              <a:t>הפרויקט:</a:t>
            </a:r>
          </a:p>
          <a:p>
            <a:pPr marL="0" lvl="6">
              <a:spcBef>
                <a:spcPts val="600"/>
              </a:spcBef>
            </a:pPr>
            <a:r>
              <a:rPr lang="he-IL" sz="1600" dirty="0" smtClean="0">
                <a:latin typeface="Calibri" panose="020F0502020204030204" pitchFamily="34" charset="0"/>
                <a:ea typeface="Calibri" panose="020F0502020204030204" pitchFamily="34" charset="0"/>
              </a:rPr>
              <a:t>הפרויקט כולל עיצוב אדריכלי מחודש כולל מערכות מיזוג, חשמל, אינסטלציה, קירוי וחיפוי +ריהוט חדש</a:t>
            </a:r>
            <a:endParaRPr lang="en-US" sz="1600" dirty="0">
              <a:latin typeface="Calibri" panose="020F0502020204030204" pitchFamily="34" charset="0"/>
              <a:ea typeface="Calibri" panose="020F0502020204030204" pitchFamily="34" charset="0"/>
              <a:cs typeface="Arial" panose="020B060402020202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סטאטוס:</a:t>
            </a:r>
          </a:p>
          <a:p>
            <a:pPr marL="0" lvl="6">
              <a:spcBef>
                <a:spcPts val="600"/>
              </a:spcBef>
            </a:pPr>
            <a:r>
              <a:rPr lang="he-IL" sz="1600" dirty="0">
                <a:latin typeface="Calibri" panose="020F0502020204030204" pitchFamily="34" charset="0"/>
                <a:ea typeface="Calibri" panose="020F0502020204030204" pitchFamily="34" charset="0"/>
              </a:rPr>
              <a:t>קיים תכנון אדריכלי +אישור תכניות</a:t>
            </a:r>
            <a:endParaRPr lang="en-US" sz="1600" dirty="0">
              <a:latin typeface="Calibri" panose="020F0502020204030204" pitchFamily="34" charset="0"/>
              <a:ea typeface="Calibri" panose="020F0502020204030204" pitchFamily="34" charset="0"/>
            </a:endParaRPr>
          </a:p>
        </p:txBody>
      </p:sp>
      <p:sp>
        <p:nvSpPr>
          <p:cNvPr id="51" name="Rectangle 50"/>
          <p:cNvSpPr/>
          <p:nvPr/>
        </p:nvSpPr>
        <p:spPr>
          <a:xfrm>
            <a:off x="2254806" y="1865403"/>
            <a:ext cx="4762500" cy="3077766"/>
          </a:xfrm>
          <a:prstGeom prst="rect">
            <a:avLst/>
          </a:prstGeom>
        </p:spPr>
        <p:txBody>
          <a:bodyPr wrap="square">
            <a:spAutoFit/>
          </a:bodyPr>
          <a:lstStyle/>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איש קשר:</a:t>
            </a:r>
          </a:p>
          <a:p>
            <a:pPr marL="0" lvl="6">
              <a:spcBef>
                <a:spcPts val="600"/>
              </a:spcBef>
            </a:pPr>
            <a:r>
              <a:rPr lang="he-IL" sz="1600" dirty="0">
                <a:latin typeface="Calibri" panose="020F0502020204030204" pitchFamily="34" charset="0"/>
                <a:ea typeface="Calibri" panose="020F0502020204030204" pitchFamily="34" charset="0"/>
              </a:rPr>
              <a:t>חיים שפירא</a:t>
            </a: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תפקיד:</a:t>
            </a:r>
          </a:p>
          <a:p>
            <a:pPr marL="0" lvl="6">
              <a:spcBef>
                <a:spcPts val="600"/>
              </a:spcBef>
            </a:pPr>
            <a:r>
              <a:rPr lang="he-IL" sz="1600" dirty="0">
                <a:latin typeface="Calibri" panose="020F0502020204030204" pitchFamily="34" charset="0"/>
                <a:ea typeface="Calibri" panose="020F0502020204030204" pitchFamily="34" charset="0"/>
              </a:rPr>
              <a:t>מנכ"ל</a:t>
            </a:r>
          </a:p>
          <a:p>
            <a:pPr marL="0" lvl="6">
              <a:spcBef>
                <a:spcPts val="600"/>
              </a:spcBef>
            </a:pPr>
            <a:r>
              <a:rPr lang="he-IL" dirty="0" smtClean="0">
                <a:solidFill>
                  <a:srgbClr val="C00000"/>
                </a:solidFill>
                <a:effectLst/>
                <a:latin typeface="Calibri" panose="020F0502020204030204" pitchFamily="34" charset="0"/>
                <a:ea typeface="Calibri" panose="020F0502020204030204" pitchFamily="34" charset="0"/>
                <a:cs typeface="Arial" panose="020B0604020202020204" pitchFamily="34" charset="0"/>
              </a:rPr>
              <a:t>טלפון:</a:t>
            </a:r>
          </a:p>
          <a:p>
            <a:pPr marL="0" lvl="6">
              <a:spcBef>
                <a:spcPts val="600"/>
              </a:spcBef>
            </a:pPr>
            <a:r>
              <a:rPr lang="he-IL" sz="1600" dirty="0">
                <a:latin typeface="Calibri" panose="020F0502020204030204" pitchFamily="34" charset="0"/>
                <a:ea typeface="Calibri" panose="020F0502020204030204" pitchFamily="34" charset="0"/>
              </a:rPr>
              <a:t>057-9999999</a:t>
            </a:r>
          </a:p>
          <a:p>
            <a:pPr marL="0" lvl="6">
              <a:spcBef>
                <a:spcPts val="600"/>
              </a:spcBef>
            </a:pPr>
            <a:r>
              <a:rPr lang="he-IL" dirty="0" smtClean="0">
                <a:solidFill>
                  <a:srgbClr val="C00000"/>
                </a:solidFill>
                <a:latin typeface="Calibri" panose="020F0502020204030204" pitchFamily="34" charset="0"/>
                <a:ea typeface="Calibri" panose="020F0502020204030204" pitchFamily="34" charset="0"/>
                <a:cs typeface="Arial" panose="020B0604020202020204" pitchFamily="34" charset="0"/>
              </a:rPr>
              <a:t>מייל:</a:t>
            </a:r>
          </a:p>
          <a:p>
            <a:pPr marL="0" lvl="6">
              <a:spcBef>
                <a:spcPts val="600"/>
              </a:spcBef>
            </a:pPr>
            <a:r>
              <a:rPr lang="en-US" sz="1600" dirty="0">
                <a:latin typeface="Calibri" panose="020F0502020204030204" pitchFamily="34" charset="0"/>
                <a:ea typeface="Calibri" panose="020F0502020204030204" pitchFamily="34" charset="0"/>
              </a:rPr>
              <a:t>haim@beit-el.org</a:t>
            </a:r>
            <a:endParaRPr lang="he-IL" sz="1600" dirty="0">
              <a:latin typeface="Calibri" panose="020F0502020204030204" pitchFamily="34" charset="0"/>
              <a:ea typeface="Calibri" panose="020F0502020204030204" pitchFamily="34" charset="0"/>
            </a:endParaRPr>
          </a:p>
          <a:p>
            <a:pPr marL="0" lvl="6">
              <a:spcBef>
                <a:spcPts val="600"/>
              </a:spcBef>
            </a:pP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54" name="Rectangle 53"/>
          <p:cNvSpPr/>
          <p:nvPr/>
        </p:nvSpPr>
        <p:spPr>
          <a:xfrm>
            <a:off x="1401830" y="1865403"/>
            <a:ext cx="3322570" cy="2970044"/>
          </a:xfrm>
          <a:prstGeom prst="rect">
            <a:avLst/>
          </a:prstGeom>
        </p:spPr>
        <p:txBody>
          <a:bodyPr wrap="square">
            <a:spAutoFit/>
          </a:bodyPr>
          <a:lstStyle/>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סכום נדרש</a:t>
            </a:r>
          </a:p>
          <a:p>
            <a:pPr marL="0" lvl="6">
              <a:spcBef>
                <a:spcPts val="600"/>
              </a:spcBef>
            </a:pPr>
            <a:r>
              <a:rPr lang="he-IL" sz="1600" dirty="0">
                <a:latin typeface="Calibri" panose="020F0502020204030204" pitchFamily="34" charset="0"/>
                <a:ea typeface="Calibri" panose="020F0502020204030204" pitchFamily="34" charset="0"/>
              </a:rPr>
              <a:t>670,000 ש"ח</a:t>
            </a: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אפשרויות ההנצחה</a:t>
            </a:r>
          </a:p>
          <a:p>
            <a:pPr marL="0" lvl="6">
              <a:spcBef>
                <a:spcPts val="600"/>
              </a:spcBef>
            </a:pPr>
            <a:r>
              <a:rPr lang="he-IL" sz="1600" dirty="0">
                <a:latin typeface="Calibri" panose="020F0502020204030204" pitchFamily="34" charset="0"/>
                <a:ea typeface="Calibri" panose="020F0502020204030204" pitchFamily="34" charset="0"/>
              </a:rPr>
              <a:t>ניתן לתרום את ההיכל, ארון הקודש או הריהוט</a:t>
            </a: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תאריך יעד</a:t>
            </a:r>
          </a:p>
          <a:p>
            <a:pPr marL="0" lvl="6">
              <a:spcBef>
                <a:spcPts val="600"/>
              </a:spcBef>
            </a:pPr>
            <a:r>
              <a:rPr lang="he-IL" sz="1600" dirty="0">
                <a:latin typeface="Calibri" panose="020F0502020204030204" pitchFamily="34" charset="0"/>
                <a:ea typeface="Calibri" panose="020F0502020204030204" pitchFamily="34" charset="0"/>
              </a:rPr>
              <a:t>א' תשרי תשע"ז 01.09.2017</a:t>
            </a: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הערות</a:t>
            </a:r>
          </a:p>
          <a:p>
            <a:pPr marL="0" lvl="6">
              <a:spcBef>
                <a:spcPts val="600"/>
              </a:spcBef>
            </a:pPr>
            <a:r>
              <a:rPr lang="he-IL" sz="1600" dirty="0">
                <a:latin typeface="Calibri" panose="020F0502020204030204" pitchFamily="34" charset="0"/>
                <a:ea typeface="Calibri" panose="020F0502020204030204" pitchFamily="34" charset="0"/>
              </a:rPr>
              <a:t>קיימת אפשרות </a:t>
            </a:r>
            <a:r>
              <a:rPr lang="he-IL" sz="1600" dirty="0" err="1">
                <a:latin typeface="Calibri" panose="020F0502020204030204" pitchFamily="34" charset="0"/>
                <a:ea typeface="Calibri" panose="020F0502020204030204" pitchFamily="34" charset="0"/>
              </a:rPr>
              <a:t>למצ'ינג</a:t>
            </a:r>
            <a:r>
              <a:rPr lang="he-IL" sz="1600" dirty="0">
                <a:latin typeface="Calibri" panose="020F0502020204030204" pitchFamily="34" charset="0"/>
                <a:ea typeface="Calibri" panose="020F0502020204030204" pitchFamily="34" charset="0"/>
              </a:rPr>
              <a:t> בנושא ההיכל</a:t>
            </a:r>
          </a:p>
        </p:txBody>
      </p:sp>
      <p:cxnSp>
        <p:nvCxnSpPr>
          <p:cNvPr id="10" name="Straight Connector 9"/>
          <p:cNvCxnSpPr/>
          <p:nvPr/>
        </p:nvCxnSpPr>
        <p:spPr>
          <a:xfrm>
            <a:off x="7264400" y="1865403"/>
            <a:ext cx="0" cy="2970044"/>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5016500" y="1865403"/>
            <a:ext cx="0" cy="2970044"/>
          </a:xfrm>
          <a:prstGeom prst="line">
            <a:avLst/>
          </a:prstGeom>
          <a:ln w="19050">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בית מוריה בבאר שבע פותחת שעריה לקליטת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49132" y="5180750"/>
            <a:ext cx="1524000" cy="1076326"/>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1028700" y="173667"/>
            <a:ext cx="51913"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028" name="Picture 4" descr="בית כנסת בירושלים"/>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065" y="5166462"/>
            <a:ext cx="1524000" cy="110490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בית כנסת - אלקנה"/>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74050" y="5164285"/>
            <a:ext cx="1618948" cy="1092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90603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קרן הלוואות למוסדות</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01"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3" name="Rectangle 2"/>
          <p:cNvSpPr/>
          <p:nvPr/>
        </p:nvSpPr>
        <p:spPr>
          <a:xfrm>
            <a:off x="6030746" y="1948837"/>
            <a:ext cx="5110880" cy="3954929"/>
          </a:xfrm>
          <a:prstGeom prst="rect">
            <a:avLst/>
          </a:prstGeom>
        </p:spPr>
        <p:txBody>
          <a:bodyPr wrap="square">
            <a:spAutoFit/>
          </a:bodyPr>
          <a:lstStyle/>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שם </a:t>
            </a:r>
            <a:r>
              <a:rPr lang="he-IL" dirty="0">
                <a:solidFill>
                  <a:srgbClr val="C00000"/>
                </a:solidFill>
                <a:latin typeface="Calibri" panose="020F0502020204030204" pitchFamily="34" charset="0"/>
                <a:ea typeface="Calibri" panose="020F0502020204030204" pitchFamily="34" charset="0"/>
              </a:rPr>
              <a:t>המוסד מבקש </a:t>
            </a:r>
            <a:r>
              <a:rPr lang="he-IL" dirty="0" smtClean="0">
                <a:solidFill>
                  <a:srgbClr val="C00000"/>
                </a:solidFill>
                <a:latin typeface="Calibri" panose="020F0502020204030204" pitchFamily="34" charset="0"/>
                <a:ea typeface="Calibri" panose="020F0502020204030204" pitchFamily="34" charset="0"/>
              </a:rPr>
              <a:t>ההלוואה</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מספר עמותה</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כתובת מלאה</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טלפון במשרד</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שם </a:t>
            </a:r>
            <a:r>
              <a:rPr lang="he-IL" dirty="0">
                <a:solidFill>
                  <a:srgbClr val="C00000"/>
                </a:solidFill>
                <a:latin typeface="Calibri" panose="020F0502020204030204" pitchFamily="34" charset="0"/>
                <a:ea typeface="Calibri" panose="020F0502020204030204" pitchFamily="34" charset="0"/>
              </a:rPr>
              <a:t>מנהל </a:t>
            </a:r>
            <a:r>
              <a:rPr lang="he-IL" dirty="0" smtClean="0">
                <a:solidFill>
                  <a:srgbClr val="C00000"/>
                </a:solidFill>
                <a:latin typeface="Calibri" panose="020F0502020204030204" pitchFamily="34" charset="0"/>
                <a:ea typeface="Calibri" panose="020F0502020204030204" pitchFamily="34" charset="0"/>
              </a:rPr>
              <a:t>העמותה</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ת.ז</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טלפון נייד</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אימייל</a:t>
            </a:r>
            <a:r>
              <a:rPr lang="he-IL" dirty="0">
                <a:solidFill>
                  <a:srgbClr val="C00000"/>
                </a:solidFill>
                <a:latin typeface="Calibri" panose="020F0502020204030204" pitchFamily="34" charset="0"/>
                <a:ea typeface="Calibri" panose="020F0502020204030204" pitchFamily="34" charset="0"/>
              </a:rPr>
              <a:t>: 			</a:t>
            </a:r>
          </a:p>
        </p:txBody>
      </p:sp>
      <p:sp>
        <p:nvSpPr>
          <p:cNvPr id="12" name="Rectangle 11"/>
          <p:cNvSpPr/>
          <p:nvPr/>
        </p:nvSpPr>
        <p:spPr>
          <a:xfrm>
            <a:off x="1028700" y="173667"/>
            <a:ext cx="51913"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3" name="Rectangle 42"/>
          <p:cNvSpPr/>
          <p:nvPr/>
        </p:nvSpPr>
        <p:spPr>
          <a:xfrm>
            <a:off x="6030746" y="2122251"/>
            <a:ext cx="2555440"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4" name="Rounded Rectangle 43"/>
          <p:cNvSpPr/>
          <p:nvPr/>
        </p:nvSpPr>
        <p:spPr>
          <a:xfrm>
            <a:off x="1336469" y="5236353"/>
            <a:ext cx="2357479" cy="642570"/>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4">
                    <a:lumMod val="50000"/>
                  </a:schemeClr>
                </a:solidFill>
              </a:rPr>
              <a:t>להמשך &gt;&gt;</a:t>
            </a:r>
            <a:endParaRPr lang="he-IL" b="1" dirty="0">
              <a:solidFill>
                <a:schemeClr val="accent4">
                  <a:lumMod val="50000"/>
                </a:schemeClr>
              </a:solidFill>
            </a:endParaRPr>
          </a:p>
        </p:txBody>
      </p:sp>
      <p:sp>
        <p:nvSpPr>
          <p:cNvPr id="5" name="Rectangle 4"/>
          <p:cNvSpPr/>
          <p:nvPr/>
        </p:nvSpPr>
        <p:spPr>
          <a:xfrm>
            <a:off x="963942" y="1202853"/>
            <a:ext cx="10133608" cy="723275"/>
          </a:xfrm>
          <a:prstGeom prst="rect">
            <a:avLst/>
          </a:prstGeom>
        </p:spPr>
        <p:txBody>
          <a:bodyPr wrap="square">
            <a:spAutoFit/>
          </a:bodyPr>
          <a:lstStyle/>
          <a:p>
            <a:pPr marL="0" lvl="6">
              <a:spcBef>
                <a:spcPts val="600"/>
              </a:spcBef>
            </a:pPr>
            <a:r>
              <a:rPr lang="he-IL" dirty="0">
                <a:solidFill>
                  <a:srgbClr val="C00000"/>
                </a:solidFill>
                <a:latin typeface="Calibri" panose="020F0502020204030204" pitchFamily="34" charset="0"/>
                <a:ea typeface="Calibri" panose="020F0502020204030204" pitchFamily="34" charset="0"/>
              </a:rPr>
              <a:t>קרן </a:t>
            </a:r>
            <a:r>
              <a:rPr lang="he-IL" dirty="0" err="1">
                <a:solidFill>
                  <a:srgbClr val="C00000"/>
                </a:solidFill>
                <a:latin typeface="Calibri" panose="020F0502020204030204" pitchFamily="34" charset="0"/>
                <a:ea typeface="Calibri" panose="020F0502020204030204" pitchFamily="34" charset="0"/>
              </a:rPr>
              <a:t>גמ</a:t>
            </a:r>
            <a:r>
              <a:rPr lang="he-IL" dirty="0">
                <a:solidFill>
                  <a:srgbClr val="C00000"/>
                </a:solidFill>
                <a:latin typeface="Calibri" panose="020F0502020204030204" pitchFamily="34" charset="0"/>
                <a:ea typeface="Calibri" panose="020F0502020204030204" pitchFamily="34" charset="0"/>
              </a:rPr>
              <a:t>''ח למוסדות לרפואת שמחה בת מזל טוב</a:t>
            </a:r>
          </a:p>
          <a:p>
            <a:pPr marL="0" lvl="6">
              <a:spcBef>
                <a:spcPts val="600"/>
              </a:spcBef>
            </a:pPr>
            <a:r>
              <a:rPr lang="he-IL" dirty="0">
                <a:solidFill>
                  <a:srgbClr val="C00000"/>
                </a:solidFill>
                <a:latin typeface="Calibri" panose="020F0502020204030204" pitchFamily="34" charset="0"/>
                <a:ea typeface="Calibri" panose="020F0502020204030204" pitchFamily="34" charset="0"/>
              </a:rPr>
              <a:t>טופס בקשת הלוואה </a:t>
            </a:r>
            <a:r>
              <a:rPr lang="he-IL" dirty="0" smtClean="0">
                <a:solidFill>
                  <a:srgbClr val="C00000"/>
                </a:solidFill>
                <a:latin typeface="Calibri" panose="020F0502020204030204" pitchFamily="34" charset="0"/>
                <a:ea typeface="Calibri" panose="020F0502020204030204" pitchFamily="34" charset="0"/>
              </a:rPr>
              <a:t>- נא </a:t>
            </a:r>
            <a:r>
              <a:rPr lang="he-IL" dirty="0">
                <a:solidFill>
                  <a:srgbClr val="C00000"/>
                </a:solidFill>
                <a:latin typeface="Calibri" panose="020F0502020204030204" pitchFamily="34" charset="0"/>
                <a:ea typeface="Calibri" panose="020F0502020204030204" pitchFamily="34" charset="0"/>
              </a:rPr>
              <a:t>למלא את כל הפרטים בצורה מדויקת, טופס שלא ימולא כראוי ובצורה מלאה לא ייענה. </a:t>
            </a:r>
          </a:p>
        </p:txBody>
      </p:sp>
      <p:sp>
        <p:nvSpPr>
          <p:cNvPr id="30" name="Rectangle 29"/>
          <p:cNvSpPr/>
          <p:nvPr/>
        </p:nvSpPr>
        <p:spPr>
          <a:xfrm>
            <a:off x="469925" y="1926128"/>
            <a:ext cx="5110880" cy="2970044"/>
          </a:xfrm>
          <a:prstGeom prst="rect">
            <a:avLst/>
          </a:prstGeom>
        </p:spPr>
        <p:txBody>
          <a:bodyPr wrap="square">
            <a:spAutoFit/>
          </a:bodyPr>
          <a:lstStyle/>
          <a:p>
            <a:pPr marL="0" lvl="6">
              <a:lnSpc>
                <a:spcPct val="150000"/>
              </a:lnSpc>
              <a:spcBef>
                <a:spcPts val="600"/>
              </a:spcBef>
            </a:pPr>
            <a:r>
              <a:rPr lang="he-IL" dirty="0" err="1" smtClean="0">
                <a:solidFill>
                  <a:srgbClr val="C00000"/>
                </a:solidFill>
                <a:latin typeface="Calibri" panose="020F0502020204030204" pitchFamily="34" charset="0"/>
                <a:ea typeface="Calibri" panose="020F0502020204030204" pitchFamily="34" charset="0"/>
              </a:rPr>
              <a:t>מורשי</a:t>
            </a:r>
            <a:r>
              <a:rPr lang="he-IL" dirty="0" smtClean="0">
                <a:solidFill>
                  <a:srgbClr val="C00000"/>
                </a:solidFill>
                <a:latin typeface="Calibri" panose="020F0502020204030204" pitchFamily="34" charset="0"/>
                <a:ea typeface="Calibri" panose="020F0502020204030204" pitchFamily="34" charset="0"/>
              </a:rPr>
              <a:t> החתימה</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שם +משפחה</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ת.ז</a:t>
            </a: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תיאור פעילות העמותה</a:t>
            </a:r>
          </a:p>
          <a:p>
            <a:pPr marL="0" lvl="6">
              <a:lnSpc>
                <a:spcPct val="150000"/>
              </a:lnSpc>
              <a:spcBef>
                <a:spcPts val="600"/>
              </a:spcBef>
            </a:pPr>
            <a:endParaRPr lang="he-IL" dirty="0">
              <a:solidFill>
                <a:srgbClr val="C00000"/>
              </a:solidFill>
              <a:latin typeface="Calibri" panose="020F0502020204030204" pitchFamily="34" charset="0"/>
              <a:ea typeface="Calibri" panose="020F0502020204030204" pitchFamily="34" charset="0"/>
            </a:endParaRPr>
          </a:p>
          <a:p>
            <a:pPr marL="0" lvl="6">
              <a:lnSpc>
                <a:spcPct val="150000"/>
              </a:lnSpc>
              <a:spcBef>
                <a:spcPts val="600"/>
              </a:spcBef>
            </a:pPr>
            <a:r>
              <a:rPr lang="he-IL" dirty="0" smtClean="0">
                <a:solidFill>
                  <a:srgbClr val="C00000"/>
                </a:solidFill>
                <a:latin typeface="Calibri" panose="020F0502020204030204" pitchFamily="34" charset="0"/>
                <a:ea typeface="Calibri" panose="020F0502020204030204" pitchFamily="34" charset="0"/>
              </a:rPr>
              <a:t>תקציב </a:t>
            </a:r>
            <a:r>
              <a:rPr lang="he-IL" dirty="0">
                <a:solidFill>
                  <a:srgbClr val="C00000"/>
                </a:solidFill>
                <a:latin typeface="Calibri" panose="020F0502020204030204" pitchFamily="34" charset="0"/>
                <a:ea typeface="Calibri" panose="020F0502020204030204" pitchFamily="34" charset="0"/>
              </a:rPr>
              <a:t>הארגון לשנה </a:t>
            </a:r>
            <a:r>
              <a:rPr lang="he-IL" dirty="0" smtClean="0">
                <a:solidFill>
                  <a:srgbClr val="C00000"/>
                </a:solidFill>
                <a:latin typeface="Calibri" panose="020F0502020204030204" pitchFamily="34" charset="0"/>
                <a:ea typeface="Calibri" panose="020F0502020204030204" pitchFamily="34" charset="0"/>
              </a:rPr>
              <a:t>זו</a:t>
            </a:r>
            <a:endParaRPr lang="he-IL" dirty="0">
              <a:solidFill>
                <a:srgbClr val="C00000"/>
              </a:solidFill>
              <a:latin typeface="Calibri" panose="020F0502020204030204" pitchFamily="34" charset="0"/>
              <a:ea typeface="Calibri" panose="020F0502020204030204" pitchFamily="34" charset="0"/>
            </a:endParaRPr>
          </a:p>
        </p:txBody>
      </p:sp>
      <p:sp>
        <p:nvSpPr>
          <p:cNvPr id="41" name="Rectangle 40"/>
          <p:cNvSpPr/>
          <p:nvPr/>
        </p:nvSpPr>
        <p:spPr>
          <a:xfrm>
            <a:off x="6030746" y="2583680"/>
            <a:ext cx="3716504"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6" name="Rectangle 45"/>
          <p:cNvSpPr/>
          <p:nvPr/>
        </p:nvSpPr>
        <p:spPr>
          <a:xfrm>
            <a:off x="6030746" y="3066317"/>
            <a:ext cx="3716504"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dirty="0"/>
          </a:p>
        </p:txBody>
      </p:sp>
      <p:sp>
        <p:nvSpPr>
          <p:cNvPr id="47" name="Rectangle 46"/>
          <p:cNvSpPr/>
          <p:nvPr/>
        </p:nvSpPr>
        <p:spPr>
          <a:xfrm>
            <a:off x="6030746" y="3548954"/>
            <a:ext cx="3716504"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dirty="0"/>
          </a:p>
        </p:txBody>
      </p:sp>
      <p:sp>
        <p:nvSpPr>
          <p:cNvPr id="48" name="Rectangle 47"/>
          <p:cNvSpPr/>
          <p:nvPr/>
        </p:nvSpPr>
        <p:spPr>
          <a:xfrm>
            <a:off x="6030746" y="4010383"/>
            <a:ext cx="3183104"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9" name="Rectangle 48"/>
          <p:cNvSpPr/>
          <p:nvPr/>
        </p:nvSpPr>
        <p:spPr>
          <a:xfrm>
            <a:off x="6030746" y="4501299"/>
            <a:ext cx="3716504"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dirty="0"/>
          </a:p>
        </p:txBody>
      </p:sp>
      <p:sp>
        <p:nvSpPr>
          <p:cNvPr id="50" name="Rectangle 49"/>
          <p:cNvSpPr/>
          <p:nvPr/>
        </p:nvSpPr>
        <p:spPr>
          <a:xfrm>
            <a:off x="6030746" y="4997714"/>
            <a:ext cx="3716504"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dirty="0"/>
          </a:p>
        </p:txBody>
      </p:sp>
      <p:sp>
        <p:nvSpPr>
          <p:cNvPr id="52" name="Rectangle 51"/>
          <p:cNvSpPr/>
          <p:nvPr/>
        </p:nvSpPr>
        <p:spPr>
          <a:xfrm>
            <a:off x="6030746" y="5494129"/>
            <a:ext cx="3716504"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endParaRPr lang="he-IL" dirty="0"/>
          </a:p>
        </p:txBody>
      </p:sp>
      <p:sp>
        <p:nvSpPr>
          <p:cNvPr id="11" name="Rectangle 10"/>
          <p:cNvSpPr/>
          <p:nvPr/>
        </p:nvSpPr>
        <p:spPr>
          <a:xfrm>
            <a:off x="838199" y="2545540"/>
            <a:ext cx="3329517"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3" name="Rectangle 52"/>
          <p:cNvSpPr/>
          <p:nvPr/>
        </p:nvSpPr>
        <p:spPr>
          <a:xfrm>
            <a:off x="838199" y="3016247"/>
            <a:ext cx="3329517"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4" name="Rectangle 53"/>
          <p:cNvSpPr/>
          <p:nvPr/>
        </p:nvSpPr>
        <p:spPr>
          <a:xfrm>
            <a:off x="838199" y="3853162"/>
            <a:ext cx="4675573" cy="522684"/>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5" name="Rectangle 54"/>
          <p:cNvSpPr/>
          <p:nvPr/>
        </p:nvSpPr>
        <p:spPr>
          <a:xfrm>
            <a:off x="838200" y="4483423"/>
            <a:ext cx="2619376" cy="304800"/>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149252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Rectangle 106"/>
          <p:cNvSpPr/>
          <p:nvPr/>
        </p:nvSpPr>
        <p:spPr>
          <a:xfrm>
            <a:off x="127000" y="252402"/>
            <a:ext cx="11887200" cy="64242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01"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84328" y="429671"/>
            <a:ext cx="615861" cy="458088"/>
          </a:xfrm>
          <a:prstGeom prst="rect">
            <a:avLst/>
          </a:prstGeom>
          <a:noFill/>
          <a:ln>
            <a:noFill/>
          </a:ln>
        </p:spPr>
      </p:pic>
      <p:pic>
        <p:nvPicPr>
          <p:cNvPr id="1030" name="Picture 6" descr="http://khl.org.il/wp-content/uploads/2013/08/israel-map.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9826" y="3704507"/>
            <a:ext cx="1117497" cy="2864571"/>
          </a:xfrm>
          <a:prstGeom prst="rect">
            <a:avLst/>
          </a:prstGeom>
          <a:noFill/>
          <a:extLst>
            <a:ext uri="{909E8E84-426E-40DD-AFC4-6F175D3DCCD1}">
              <a14:hiddenFill xmlns:a14="http://schemas.microsoft.com/office/drawing/2010/main">
                <a:solidFill>
                  <a:srgbClr val="FFFFFF"/>
                </a:solidFill>
              </a14:hiddenFill>
            </a:ext>
          </a:extLst>
        </p:spPr>
      </p:pic>
      <p:sp>
        <p:nvSpPr>
          <p:cNvPr id="105" name="Title 1"/>
          <p:cNvSpPr txBox="1">
            <a:spLocks/>
          </p:cNvSpPr>
          <p:nvPr/>
        </p:nvSpPr>
        <p:spPr>
          <a:xfrm>
            <a:off x="1295400" y="3220151"/>
            <a:ext cx="1883219" cy="1457010"/>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he-IL" sz="2000" dirty="0" smtClean="0">
                <a:cs typeface="+mn-cs"/>
              </a:rPr>
              <a:t>במי אנו תומכים?</a:t>
            </a:r>
          </a:p>
          <a:p>
            <a:r>
              <a:rPr lang="he-IL" sz="1200" u="sng" dirty="0" smtClean="0">
                <a:cs typeface="+mn-cs"/>
              </a:rPr>
              <a:t>לרשימת הישיבות והיישובים</a:t>
            </a:r>
            <a:endParaRPr lang="he-IL" sz="1200" u="sng" dirty="0">
              <a:cs typeface="+mn-cs"/>
            </a:endParaRPr>
          </a:p>
        </p:txBody>
      </p:sp>
      <p:sp>
        <p:nvSpPr>
          <p:cNvPr id="106" name="Title 1"/>
          <p:cNvSpPr txBox="1">
            <a:spLocks/>
          </p:cNvSpPr>
          <p:nvPr/>
        </p:nvSpPr>
        <p:spPr>
          <a:xfrm>
            <a:off x="312875" y="860420"/>
            <a:ext cx="2995818" cy="2181266"/>
          </a:xfrm>
          <a:prstGeom prst="rect">
            <a:avLst/>
          </a:prstGeom>
        </p:spPr>
        <p:txBody>
          <a:bodyPr vert="horz" lIns="91440" tIns="45720" rIns="91440" bIns="45720" rtlCol="1" anchor="ctr">
            <a:no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just"/>
            <a:r>
              <a:rPr lang="he-IL" sz="2800" dirty="0" smtClean="0">
                <a:cs typeface="+mn-cs"/>
              </a:rPr>
              <a:t>עד כה נתרמו באתר </a:t>
            </a:r>
            <a:r>
              <a:rPr lang="he-IL" sz="3600" dirty="0" smtClean="0">
                <a:solidFill>
                  <a:srgbClr val="00B050"/>
                </a:solidFill>
                <a:cs typeface="+mn-cs"/>
              </a:rPr>
              <a:t>827,530 ש"ח </a:t>
            </a:r>
            <a:r>
              <a:rPr lang="he-IL" sz="1600" dirty="0" smtClean="0">
                <a:solidFill>
                  <a:schemeClr val="accent1">
                    <a:lumMod val="60000"/>
                    <a:lumOff val="40000"/>
                  </a:schemeClr>
                </a:solidFill>
                <a:cs typeface="+mn-cs"/>
              </a:rPr>
              <a:t>סך כל התרומות שהועברו לאברכים ומשפחות מאז הקמת הקרן </a:t>
            </a:r>
            <a:r>
              <a:rPr lang="he-IL" sz="3200" dirty="0" smtClean="0">
                <a:solidFill>
                  <a:schemeClr val="accent1">
                    <a:lumMod val="60000"/>
                    <a:lumOff val="40000"/>
                  </a:schemeClr>
                </a:solidFill>
                <a:cs typeface="+mn-cs"/>
              </a:rPr>
              <a:t>26,571,358 ש"ח</a:t>
            </a:r>
            <a:endParaRPr lang="he-IL" sz="3200" dirty="0">
              <a:solidFill>
                <a:schemeClr val="accent1">
                  <a:lumMod val="60000"/>
                  <a:lumOff val="40000"/>
                </a:schemeClr>
              </a:solidFill>
              <a:cs typeface="+mn-cs"/>
            </a:endParaRPr>
          </a:p>
        </p:txBody>
      </p:sp>
      <p:sp>
        <p:nvSpPr>
          <p:cNvPr id="109" name="Title 1"/>
          <p:cNvSpPr txBox="1">
            <a:spLocks/>
          </p:cNvSpPr>
          <p:nvPr/>
        </p:nvSpPr>
        <p:spPr>
          <a:xfrm>
            <a:off x="312425" y="174914"/>
            <a:ext cx="2996268" cy="967601"/>
          </a:xfrm>
          <a:prstGeom prst="rect">
            <a:avLst/>
          </a:prstGeom>
        </p:spPr>
        <p:txBody>
          <a:bodyPr vert="horz" lIns="91440" tIns="45720" rIns="91440" bIns="45720" rtlCol="1" anchor="ctr">
            <a:normAutofit fontScale="92500"/>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he-IL" sz="2400" dirty="0" smtClean="0">
                <a:solidFill>
                  <a:srgbClr val="92D050"/>
                </a:solidFill>
                <a:cs typeface="+mn-cs"/>
              </a:rPr>
              <a:t>מחזקים משפחות מצמיחים עולם של תורה!</a:t>
            </a:r>
            <a:endParaRPr lang="he-IL" sz="2400" dirty="0">
              <a:solidFill>
                <a:srgbClr val="92D050"/>
              </a:solidFill>
              <a:cs typeface="+mn-cs"/>
            </a:endParaRPr>
          </a:p>
        </p:txBody>
      </p:sp>
      <p:pic>
        <p:nvPicPr>
          <p:cNvPr id="110" name="Picture 109"/>
          <p:cNvPicPr>
            <a:picLocks noChangeAspect="1"/>
          </p:cNvPicPr>
          <p:nvPr/>
        </p:nvPicPr>
        <p:blipFill>
          <a:blip r:embed="rId4"/>
          <a:stretch>
            <a:fillRect/>
          </a:stretch>
        </p:blipFill>
        <p:spPr>
          <a:xfrm>
            <a:off x="1425474" y="4480304"/>
            <a:ext cx="1710890" cy="1154012"/>
          </a:xfrm>
          <a:prstGeom prst="rect">
            <a:avLst/>
          </a:prstGeom>
        </p:spPr>
      </p:pic>
      <p:sp>
        <p:nvSpPr>
          <p:cNvPr id="112" name="Title 1"/>
          <p:cNvSpPr txBox="1">
            <a:spLocks/>
          </p:cNvSpPr>
          <p:nvPr/>
        </p:nvSpPr>
        <p:spPr>
          <a:xfrm>
            <a:off x="1295400" y="5355967"/>
            <a:ext cx="2013294" cy="1457010"/>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he-IL" sz="2000" dirty="0" smtClean="0">
                <a:cs typeface="+mn-cs"/>
              </a:rPr>
              <a:t>הרב יהושע שפירא</a:t>
            </a:r>
          </a:p>
          <a:p>
            <a:pPr algn="ctr"/>
            <a:r>
              <a:rPr lang="he-IL" sz="1300" dirty="0" smtClean="0">
                <a:cs typeface="+mn-cs"/>
              </a:rPr>
              <a:t>ראש ישיבת ההסדר ברמת-גן</a:t>
            </a:r>
          </a:p>
          <a:p>
            <a:pPr algn="ctr"/>
            <a:r>
              <a:rPr lang="he-IL" sz="1000" u="sng" dirty="0" smtClean="0">
                <a:solidFill>
                  <a:schemeClr val="accent1">
                    <a:lumMod val="75000"/>
                  </a:schemeClr>
                </a:solidFill>
                <a:cs typeface="+mn-cs"/>
              </a:rPr>
              <a:t>להאזנה לראשי ישיבות ורבני יישובים לחץ כאן</a:t>
            </a:r>
            <a:endParaRPr lang="he-IL" sz="1000" u="sng" dirty="0">
              <a:solidFill>
                <a:schemeClr val="accent1">
                  <a:lumMod val="75000"/>
                </a:schemeClr>
              </a:solidFill>
              <a:cs typeface="+mn-cs"/>
            </a:endParaRPr>
          </a:p>
        </p:txBody>
      </p:sp>
      <p:sp>
        <p:nvSpPr>
          <p:cNvPr id="131" name="Rounded Rectangle 130"/>
          <p:cNvSpPr/>
          <p:nvPr/>
        </p:nvSpPr>
        <p:spPr>
          <a:xfrm>
            <a:off x="312425" y="2917468"/>
            <a:ext cx="2866193" cy="596953"/>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bg1"/>
                </a:solidFill>
              </a:rPr>
              <a:t>הסיפורים מאחורי התרומות</a:t>
            </a:r>
          </a:p>
          <a:p>
            <a:pPr algn="ctr"/>
            <a:r>
              <a:rPr lang="he-IL" b="1" dirty="0" smtClean="0">
                <a:solidFill>
                  <a:schemeClr val="bg1"/>
                </a:solidFill>
              </a:rPr>
              <a:t>אברכים משתפים!</a:t>
            </a:r>
            <a:endParaRPr lang="he-IL" b="1" dirty="0">
              <a:solidFill>
                <a:schemeClr val="bg1"/>
              </a:solidFill>
            </a:endParaRPr>
          </a:p>
        </p:txBody>
      </p:sp>
      <p:graphicFrame>
        <p:nvGraphicFramePr>
          <p:cNvPr id="1024" name="Diagram 1023"/>
          <p:cNvGraphicFramePr/>
          <p:nvPr>
            <p:extLst>
              <p:ext uri="{D42A27DB-BD31-4B8C-83A1-F6EECF244321}">
                <p14:modId xmlns:p14="http://schemas.microsoft.com/office/powerpoint/2010/main" val="289099206"/>
              </p:ext>
            </p:extLst>
          </p:nvPr>
        </p:nvGraphicFramePr>
        <p:xfrm>
          <a:off x="3776817" y="1148968"/>
          <a:ext cx="8013839" cy="534256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33" name="Title 1"/>
          <p:cNvSpPr txBox="1">
            <a:spLocks/>
          </p:cNvSpPr>
          <p:nvPr/>
        </p:nvSpPr>
        <p:spPr>
          <a:xfrm>
            <a:off x="4887446" y="174026"/>
            <a:ext cx="5548000" cy="967601"/>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he-IL" sz="4000" b="1" dirty="0" smtClean="0">
                <a:solidFill>
                  <a:srgbClr val="FFC000"/>
                </a:solidFill>
                <a:effectLst>
                  <a:outerShdw blurRad="38100" dist="38100" dir="2700000" algn="tl">
                    <a:srgbClr val="000000">
                      <a:alpha val="43137"/>
                    </a:srgbClr>
                  </a:outerShdw>
                </a:effectLst>
                <a:cs typeface="+mn-cs"/>
              </a:rPr>
              <a:t>מה אתם רוצים לעשות?</a:t>
            </a:r>
            <a:endParaRPr lang="he-IL" sz="4000" b="1" dirty="0">
              <a:solidFill>
                <a:srgbClr val="FFC000"/>
              </a:solidFill>
              <a:effectLst>
                <a:outerShdw blurRad="38100" dist="38100" dir="2700000" algn="tl">
                  <a:srgbClr val="000000">
                    <a:alpha val="43137"/>
                  </a:srgbClr>
                </a:outerShdw>
              </a:effectLst>
              <a:cs typeface="+mn-cs"/>
            </a:endParaRPr>
          </a:p>
        </p:txBody>
      </p:sp>
      <p:sp>
        <p:nvSpPr>
          <p:cNvPr id="134" name="Rounded Rectangle 133"/>
          <p:cNvSpPr/>
          <p:nvPr/>
        </p:nvSpPr>
        <p:spPr>
          <a:xfrm>
            <a:off x="9474541" y="3334713"/>
            <a:ext cx="2124636"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למה אחד לאחד?!</a:t>
            </a:r>
            <a:endParaRPr lang="he-IL" sz="2000" b="1" dirty="0">
              <a:solidFill>
                <a:schemeClr val="accent4">
                  <a:lumMod val="50000"/>
                </a:schemeClr>
              </a:solidFill>
            </a:endParaRPr>
          </a:p>
        </p:txBody>
      </p:sp>
      <p:sp>
        <p:nvSpPr>
          <p:cNvPr id="135" name="Rounded Rectangle 134"/>
          <p:cNvSpPr/>
          <p:nvPr/>
        </p:nvSpPr>
        <p:spPr>
          <a:xfrm>
            <a:off x="3825128" y="3334713"/>
            <a:ext cx="2124636"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בזכותם!</a:t>
            </a:r>
            <a:endParaRPr lang="he-IL" sz="2000" b="1" dirty="0">
              <a:solidFill>
                <a:schemeClr val="accent4">
                  <a:lumMod val="50000"/>
                </a:schemeClr>
              </a:solidFill>
            </a:endParaRPr>
          </a:p>
        </p:txBody>
      </p:sp>
      <p:pic>
        <p:nvPicPr>
          <p:cNvPr id="1034" name="Picture 10" descr="http://www.salzburg-co.com/w3/upload/page_icon/Sign-Info-icon.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949764" y="1504405"/>
            <a:ext cx="893296" cy="893296"/>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36" name="Picture 12" descr="http://percetakankita.com/wp-content/uploads/2013/11/partners_icon.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627560" y="1504405"/>
            <a:ext cx="856571" cy="889516"/>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40" name="Picture 16" descr="http://www.sudc.org/portals/0/images/Buttons/GiftIcon.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689160" y="4989322"/>
            <a:ext cx="1208640" cy="97381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42" name="Picture 18" descr="http://icons.iconarchive.com/icons/martz90/circle/512/books-icon.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949764" y="4989322"/>
            <a:ext cx="973819" cy="97381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77798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7" name="Rectangle 106"/>
          <p:cNvSpPr/>
          <p:nvPr/>
        </p:nvSpPr>
        <p:spPr>
          <a:xfrm>
            <a:off x="127000" y="285830"/>
            <a:ext cx="11887200" cy="63373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01"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78915" y="321841"/>
            <a:ext cx="1007827" cy="749639"/>
          </a:xfrm>
          <a:prstGeom prst="rect">
            <a:avLst/>
          </a:prstGeom>
          <a:noFill/>
          <a:ln>
            <a:noFill/>
          </a:ln>
        </p:spPr>
      </p:pic>
      <p:sp>
        <p:nvSpPr>
          <p:cNvPr id="102" name="Rounded Rectangle 101"/>
          <p:cNvSpPr/>
          <p:nvPr/>
        </p:nvSpPr>
        <p:spPr>
          <a:xfrm>
            <a:off x="9393859" y="1523392"/>
            <a:ext cx="2124636"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למה אחד לאחד?</a:t>
            </a:r>
            <a:endParaRPr lang="he-IL" sz="2000" b="1" dirty="0">
              <a:solidFill>
                <a:schemeClr val="accent4">
                  <a:lumMod val="50000"/>
                </a:schemeClr>
              </a:solidFill>
            </a:endParaRPr>
          </a:p>
        </p:txBody>
      </p:sp>
      <p:pic>
        <p:nvPicPr>
          <p:cNvPr id="1030" name="Picture 6" descr="http://khl.org.il/wp-content/uploads/2013/08/israel-map.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9826" y="3704507"/>
            <a:ext cx="1117497" cy="2864571"/>
          </a:xfrm>
          <a:prstGeom prst="rect">
            <a:avLst/>
          </a:prstGeom>
          <a:noFill/>
          <a:extLst>
            <a:ext uri="{909E8E84-426E-40DD-AFC4-6F175D3DCCD1}">
              <a14:hiddenFill xmlns:a14="http://schemas.microsoft.com/office/drawing/2010/main">
                <a:solidFill>
                  <a:srgbClr val="FFFFFF"/>
                </a:solidFill>
              </a14:hiddenFill>
            </a:ext>
          </a:extLst>
        </p:spPr>
      </p:pic>
      <p:sp>
        <p:nvSpPr>
          <p:cNvPr id="105" name="Title 1"/>
          <p:cNvSpPr txBox="1">
            <a:spLocks/>
          </p:cNvSpPr>
          <p:nvPr/>
        </p:nvSpPr>
        <p:spPr>
          <a:xfrm>
            <a:off x="1295400" y="3220151"/>
            <a:ext cx="1883219" cy="1457010"/>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he-IL" sz="2000" dirty="0" smtClean="0">
                <a:cs typeface="+mn-cs"/>
              </a:rPr>
              <a:t>במי אנו תומכים?</a:t>
            </a:r>
          </a:p>
          <a:p>
            <a:r>
              <a:rPr lang="he-IL" sz="1200" u="sng" dirty="0" smtClean="0">
                <a:cs typeface="+mn-cs"/>
              </a:rPr>
              <a:t>לרשימת הישיבות והיישובים</a:t>
            </a:r>
            <a:endParaRPr lang="he-IL" sz="1200" u="sng" dirty="0">
              <a:cs typeface="+mn-cs"/>
            </a:endParaRPr>
          </a:p>
        </p:txBody>
      </p:sp>
      <p:sp>
        <p:nvSpPr>
          <p:cNvPr id="106" name="Title 1"/>
          <p:cNvSpPr txBox="1">
            <a:spLocks/>
          </p:cNvSpPr>
          <p:nvPr/>
        </p:nvSpPr>
        <p:spPr>
          <a:xfrm>
            <a:off x="312875" y="658715"/>
            <a:ext cx="2995818" cy="2181266"/>
          </a:xfrm>
          <a:prstGeom prst="rect">
            <a:avLst/>
          </a:prstGeom>
        </p:spPr>
        <p:txBody>
          <a:bodyPr vert="horz" lIns="91440" tIns="45720" rIns="91440" bIns="45720" rtlCol="1" anchor="ctr">
            <a:no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just"/>
            <a:r>
              <a:rPr lang="he-IL" sz="2800" dirty="0" smtClean="0">
                <a:cs typeface="+mn-cs"/>
              </a:rPr>
              <a:t>עד כה נתרמו באתר </a:t>
            </a:r>
            <a:r>
              <a:rPr lang="he-IL" sz="3600" dirty="0" smtClean="0">
                <a:solidFill>
                  <a:srgbClr val="00B050"/>
                </a:solidFill>
                <a:cs typeface="+mn-cs"/>
              </a:rPr>
              <a:t>827,530 ש"ח </a:t>
            </a:r>
            <a:r>
              <a:rPr lang="he-IL" sz="1600" dirty="0" smtClean="0">
                <a:solidFill>
                  <a:schemeClr val="accent1">
                    <a:lumMod val="60000"/>
                    <a:lumOff val="40000"/>
                  </a:schemeClr>
                </a:solidFill>
                <a:cs typeface="+mn-cs"/>
              </a:rPr>
              <a:t>סך כל התרומות שהועברו לאברכים ומשפחות מאז הקמת הקרן </a:t>
            </a:r>
            <a:r>
              <a:rPr lang="he-IL" sz="3200" dirty="0" smtClean="0">
                <a:solidFill>
                  <a:schemeClr val="accent1">
                    <a:lumMod val="60000"/>
                    <a:lumOff val="40000"/>
                  </a:schemeClr>
                </a:solidFill>
                <a:cs typeface="+mn-cs"/>
              </a:rPr>
              <a:t>26,571,358 ש"ח</a:t>
            </a:r>
            <a:endParaRPr lang="he-IL" sz="3200" dirty="0">
              <a:solidFill>
                <a:schemeClr val="accent1">
                  <a:lumMod val="60000"/>
                  <a:lumOff val="40000"/>
                </a:schemeClr>
              </a:solidFill>
              <a:cs typeface="+mn-cs"/>
            </a:endParaRPr>
          </a:p>
        </p:txBody>
      </p:sp>
      <p:sp>
        <p:nvSpPr>
          <p:cNvPr id="109" name="Title 1"/>
          <p:cNvSpPr txBox="1">
            <a:spLocks/>
          </p:cNvSpPr>
          <p:nvPr/>
        </p:nvSpPr>
        <p:spPr>
          <a:xfrm>
            <a:off x="4908177" y="454371"/>
            <a:ext cx="5548000" cy="967601"/>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r>
              <a:rPr lang="he-IL" sz="2400" dirty="0" smtClean="0">
                <a:cs typeface="+mn-cs"/>
              </a:rPr>
              <a:t>מחזקים משפחות מצמיחים עולם של תורה!</a:t>
            </a:r>
            <a:endParaRPr lang="he-IL" sz="2400" dirty="0">
              <a:cs typeface="+mn-cs"/>
            </a:endParaRPr>
          </a:p>
        </p:txBody>
      </p:sp>
      <p:pic>
        <p:nvPicPr>
          <p:cNvPr id="110" name="Picture 109"/>
          <p:cNvPicPr>
            <a:picLocks noChangeAspect="1"/>
          </p:cNvPicPr>
          <p:nvPr/>
        </p:nvPicPr>
        <p:blipFill>
          <a:blip r:embed="rId4"/>
          <a:stretch>
            <a:fillRect/>
          </a:stretch>
        </p:blipFill>
        <p:spPr>
          <a:xfrm>
            <a:off x="1425474" y="4480304"/>
            <a:ext cx="1710890" cy="1154012"/>
          </a:xfrm>
          <a:prstGeom prst="rect">
            <a:avLst/>
          </a:prstGeom>
        </p:spPr>
      </p:pic>
      <p:sp>
        <p:nvSpPr>
          <p:cNvPr id="112" name="Title 1"/>
          <p:cNvSpPr txBox="1">
            <a:spLocks/>
          </p:cNvSpPr>
          <p:nvPr/>
        </p:nvSpPr>
        <p:spPr>
          <a:xfrm>
            <a:off x="1295400" y="5355967"/>
            <a:ext cx="2013294" cy="1457010"/>
          </a:xfrm>
          <a:prstGeom prst="rect">
            <a:avLst/>
          </a:prstGeom>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he-IL" sz="2000" dirty="0" smtClean="0">
                <a:cs typeface="+mn-cs"/>
              </a:rPr>
              <a:t>הרב יהושע שפירא</a:t>
            </a:r>
          </a:p>
          <a:p>
            <a:pPr algn="ctr"/>
            <a:r>
              <a:rPr lang="he-IL" sz="1300" dirty="0" smtClean="0">
                <a:cs typeface="+mn-cs"/>
              </a:rPr>
              <a:t>ראש ישיבת ההסדר ברמת-גן</a:t>
            </a:r>
          </a:p>
          <a:p>
            <a:pPr algn="ctr"/>
            <a:r>
              <a:rPr lang="he-IL" sz="1000" u="sng" dirty="0" smtClean="0">
                <a:solidFill>
                  <a:schemeClr val="accent1">
                    <a:lumMod val="75000"/>
                  </a:schemeClr>
                </a:solidFill>
                <a:cs typeface="+mn-cs"/>
              </a:rPr>
              <a:t>להאזנה לראשי ישיבות ורבני יישובים לחץ כאן</a:t>
            </a:r>
            <a:endParaRPr lang="he-IL" sz="1000" u="sng" dirty="0">
              <a:solidFill>
                <a:schemeClr val="accent1">
                  <a:lumMod val="75000"/>
                </a:schemeClr>
              </a:solidFill>
              <a:cs typeface="+mn-cs"/>
            </a:endParaRPr>
          </a:p>
        </p:txBody>
      </p:sp>
      <p:sp>
        <p:nvSpPr>
          <p:cNvPr id="113" name="Rounded Rectangle 112"/>
          <p:cNvSpPr/>
          <p:nvPr/>
        </p:nvSpPr>
        <p:spPr>
          <a:xfrm>
            <a:off x="9393859" y="2470187"/>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לתרומת מלגות</a:t>
            </a:r>
          </a:p>
          <a:p>
            <a:pPr algn="ctr"/>
            <a:r>
              <a:rPr lang="he-IL" sz="1200" b="1" dirty="0" smtClean="0">
                <a:solidFill>
                  <a:schemeClr val="accent4">
                    <a:lumMod val="50000"/>
                  </a:schemeClr>
                </a:solidFill>
              </a:rPr>
              <a:t>תרומה ישירה לאברכי הציונות הדתית – יששכר וזבולון</a:t>
            </a:r>
            <a:endParaRPr lang="he-IL" sz="1200" b="1" dirty="0">
              <a:solidFill>
                <a:schemeClr val="accent4">
                  <a:lumMod val="50000"/>
                </a:schemeClr>
              </a:solidFill>
            </a:endParaRPr>
          </a:p>
        </p:txBody>
      </p:sp>
      <p:sp>
        <p:nvSpPr>
          <p:cNvPr id="114" name="Rounded Rectangle 113"/>
          <p:cNvSpPr/>
          <p:nvPr/>
        </p:nvSpPr>
        <p:spPr>
          <a:xfrm>
            <a:off x="9393859" y="3386207"/>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להנצחות</a:t>
            </a:r>
          </a:p>
          <a:p>
            <a:pPr algn="ctr"/>
            <a:r>
              <a:rPr lang="he-IL" sz="1200" b="1" dirty="0" smtClean="0">
                <a:solidFill>
                  <a:schemeClr val="accent4">
                    <a:lumMod val="50000"/>
                  </a:schemeClr>
                </a:solidFill>
              </a:rPr>
              <a:t>מגוון אפשרויות ההנצחה בקרן ובישיבות הציונות הדתית</a:t>
            </a:r>
            <a:endParaRPr lang="he-IL" sz="1200" b="1" dirty="0">
              <a:solidFill>
                <a:schemeClr val="accent4">
                  <a:lumMod val="50000"/>
                </a:schemeClr>
              </a:solidFill>
            </a:endParaRPr>
          </a:p>
        </p:txBody>
      </p:sp>
      <p:sp>
        <p:nvSpPr>
          <p:cNvPr id="115" name="Rounded Rectangle 114"/>
          <p:cNvSpPr/>
          <p:nvPr/>
        </p:nvSpPr>
        <p:spPr>
          <a:xfrm>
            <a:off x="9393859" y="4302227"/>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לתרומה לפי ישיבות ויישובים</a:t>
            </a:r>
            <a:endParaRPr lang="he-IL" sz="2000" b="1" dirty="0">
              <a:solidFill>
                <a:schemeClr val="accent4">
                  <a:lumMod val="50000"/>
                </a:schemeClr>
              </a:solidFill>
            </a:endParaRPr>
          </a:p>
        </p:txBody>
      </p:sp>
      <p:sp>
        <p:nvSpPr>
          <p:cNvPr id="116" name="Rounded Rectangle 115"/>
          <p:cNvSpPr/>
          <p:nvPr/>
        </p:nvSpPr>
        <p:spPr>
          <a:xfrm>
            <a:off x="9393859" y="5284374"/>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לתרום בשמחה</a:t>
            </a:r>
          </a:p>
          <a:p>
            <a:pPr algn="ctr"/>
            <a:r>
              <a:rPr lang="he-IL" sz="1200" b="1" dirty="0" smtClean="0">
                <a:solidFill>
                  <a:schemeClr val="accent4">
                    <a:lumMod val="50000"/>
                  </a:schemeClr>
                </a:solidFill>
              </a:rPr>
              <a:t>יש לכם שמחה? זו הזדמנות מצוינת לתרום ולשמח!</a:t>
            </a:r>
            <a:endParaRPr lang="he-IL" sz="1200" b="1" dirty="0">
              <a:solidFill>
                <a:schemeClr val="accent4">
                  <a:lumMod val="50000"/>
                </a:schemeClr>
              </a:solidFill>
            </a:endParaRPr>
          </a:p>
        </p:txBody>
      </p:sp>
      <p:sp>
        <p:nvSpPr>
          <p:cNvPr id="117" name="Rounded Rectangle 116"/>
          <p:cNvSpPr/>
          <p:nvPr/>
        </p:nvSpPr>
        <p:spPr>
          <a:xfrm>
            <a:off x="7096893" y="1523392"/>
            <a:ext cx="2124636"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מי מאחורינו?</a:t>
            </a:r>
            <a:endParaRPr lang="he-IL" sz="2000" b="1" dirty="0">
              <a:solidFill>
                <a:schemeClr val="accent4">
                  <a:lumMod val="50000"/>
                </a:schemeClr>
              </a:solidFill>
            </a:endParaRPr>
          </a:p>
        </p:txBody>
      </p:sp>
      <p:sp>
        <p:nvSpPr>
          <p:cNvPr id="118" name="Rounded Rectangle 117"/>
          <p:cNvSpPr/>
          <p:nvPr/>
        </p:nvSpPr>
        <p:spPr>
          <a:xfrm>
            <a:off x="7096893" y="2470187"/>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פרויקטים ייחודיים</a:t>
            </a:r>
            <a:endParaRPr lang="he-IL" sz="2400" b="1" dirty="0">
              <a:solidFill>
                <a:schemeClr val="accent4">
                  <a:lumMod val="50000"/>
                </a:schemeClr>
              </a:solidFill>
            </a:endParaRPr>
          </a:p>
        </p:txBody>
      </p:sp>
      <p:sp>
        <p:nvSpPr>
          <p:cNvPr id="119" name="Rounded Rectangle 118"/>
          <p:cNvSpPr/>
          <p:nvPr/>
        </p:nvSpPr>
        <p:spPr>
          <a:xfrm>
            <a:off x="7096893" y="3386207"/>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רוצים ליזום פרויקט הנצחה?</a:t>
            </a:r>
            <a:endParaRPr lang="he-IL" sz="2000" b="1" dirty="0">
              <a:solidFill>
                <a:schemeClr val="accent4">
                  <a:lumMod val="50000"/>
                </a:schemeClr>
              </a:solidFill>
            </a:endParaRPr>
          </a:p>
        </p:txBody>
      </p:sp>
      <p:sp>
        <p:nvSpPr>
          <p:cNvPr id="120" name="Rounded Rectangle 119"/>
          <p:cNvSpPr/>
          <p:nvPr/>
        </p:nvSpPr>
        <p:spPr>
          <a:xfrm>
            <a:off x="7096893" y="4302227"/>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המנגנון השקוף</a:t>
            </a:r>
          </a:p>
          <a:p>
            <a:pPr algn="ctr"/>
            <a:r>
              <a:rPr lang="he-IL" sz="1200" b="1" dirty="0" smtClean="0">
                <a:solidFill>
                  <a:schemeClr val="accent4">
                    <a:lumMod val="50000"/>
                  </a:schemeClr>
                </a:solidFill>
              </a:rPr>
              <a:t>כל המידע על חלוקת הכספים של הקרן</a:t>
            </a:r>
            <a:endParaRPr lang="he-IL" sz="1200" b="1" dirty="0">
              <a:solidFill>
                <a:schemeClr val="accent4">
                  <a:lumMod val="50000"/>
                </a:schemeClr>
              </a:solidFill>
            </a:endParaRPr>
          </a:p>
        </p:txBody>
      </p:sp>
      <p:sp>
        <p:nvSpPr>
          <p:cNvPr id="121" name="Rounded Rectangle 120"/>
          <p:cNvSpPr/>
          <p:nvPr/>
        </p:nvSpPr>
        <p:spPr>
          <a:xfrm>
            <a:off x="7096893" y="5284374"/>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רוצים לסייע בגיוס?</a:t>
            </a:r>
            <a:endParaRPr lang="he-IL" sz="2000" b="1" dirty="0">
              <a:solidFill>
                <a:schemeClr val="accent4">
                  <a:lumMod val="50000"/>
                </a:schemeClr>
              </a:solidFill>
            </a:endParaRPr>
          </a:p>
        </p:txBody>
      </p:sp>
      <p:sp>
        <p:nvSpPr>
          <p:cNvPr id="131" name="Rounded Rectangle 130"/>
          <p:cNvSpPr/>
          <p:nvPr/>
        </p:nvSpPr>
        <p:spPr>
          <a:xfrm>
            <a:off x="312425" y="2774834"/>
            <a:ext cx="2866193"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4">
                    <a:lumMod val="50000"/>
                  </a:schemeClr>
                </a:solidFill>
              </a:rPr>
              <a:t>הסיפורים מאחורי התרומות</a:t>
            </a:r>
          </a:p>
          <a:p>
            <a:pPr algn="ctr"/>
            <a:r>
              <a:rPr lang="he-IL" b="1" dirty="0" smtClean="0">
                <a:solidFill>
                  <a:schemeClr val="accent4">
                    <a:lumMod val="50000"/>
                  </a:schemeClr>
                </a:solidFill>
              </a:rPr>
              <a:t>אברכים משתפים!</a:t>
            </a:r>
            <a:endParaRPr lang="he-IL" b="1" dirty="0">
              <a:solidFill>
                <a:schemeClr val="accent4">
                  <a:lumMod val="50000"/>
                </a:schemeClr>
              </a:solidFill>
            </a:endParaRPr>
          </a:p>
        </p:txBody>
      </p:sp>
    </p:spTree>
    <p:extLst>
      <p:ext uri="{BB962C8B-B14F-4D97-AF65-F5344CB8AC3E}">
        <p14:creationId xmlns:p14="http://schemas.microsoft.com/office/powerpoint/2010/main" val="1608175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מערכת התרומות למלגות</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Rounded Rectangle 5"/>
          <p:cNvSpPr/>
          <p:nvPr/>
        </p:nvSpPr>
        <p:spPr>
          <a:xfrm>
            <a:off x="1080613" y="5379264"/>
            <a:ext cx="2124636" cy="739588"/>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accent4">
                    <a:lumMod val="50000"/>
                  </a:schemeClr>
                </a:solidFill>
              </a:rPr>
              <a:t>המשך &gt;&gt;</a:t>
            </a:r>
            <a:endParaRPr lang="he-IL" sz="2800" b="1" dirty="0">
              <a:solidFill>
                <a:schemeClr val="accent4">
                  <a:lumMod val="50000"/>
                </a:schemeClr>
              </a:solidFill>
            </a:endParaRPr>
          </a:p>
        </p:txBody>
      </p:sp>
      <p:sp>
        <p:nvSpPr>
          <p:cNvPr id="7" name="Rounded Rectangle 6"/>
          <p:cNvSpPr/>
          <p:nvPr/>
        </p:nvSpPr>
        <p:spPr>
          <a:xfrm>
            <a:off x="5201587" y="1376890"/>
            <a:ext cx="5798547" cy="739588"/>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bg1"/>
                </a:solidFill>
              </a:rPr>
              <a:t>בחר את הישיבות להן תרצה לתרום</a:t>
            </a:r>
            <a:endParaRPr lang="he-IL" sz="2800" b="1" dirty="0">
              <a:solidFill>
                <a:schemeClr val="bg1"/>
              </a:solidFill>
            </a:endParaRPr>
          </a:p>
        </p:txBody>
      </p:sp>
      <p:pic>
        <p:nvPicPr>
          <p:cNvPr id="8" name="Picture 7"/>
          <p:cNvPicPr>
            <a:picLocks noChangeAspect="1"/>
          </p:cNvPicPr>
          <p:nvPr/>
        </p:nvPicPr>
        <p:blipFill>
          <a:blip r:embed="rId2"/>
          <a:stretch>
            <a:fillRect/>
          </a:stretch>
        </p:blipFill>
        <p:spPr>
          <a:xfrm>
            <a:off x="10807908" y="2404155"/>
            <a:ext cx="177602" cy="2753438"/>
          </a:xfrm>
          <a:prstGeom prst="rect">
            <a:avLst/>
          </a:prstGeom>
          <a:ln>
            <a:solidFill>
              <a:schemeClr val="bg1">
                <a:lumMod val="85000"/>
              </a:schemeClr>
            </a:solidFill>
          </a:ln>
        </p:spPr>
      </p:pic>
      <p:sp>
        <p:nvSpPr>
          <p:cNvPr id="9" name="Rectangle 8"/>
          <p:cNvSpPr/>
          <p:nvPr/>
        </p:nvSpPr>
        <p:spPr>
          <a:xfrm>
            <a:off x="1080613" y="2404155"/>
            <a:ext cx="9727295" cy="27534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0" name="TextBox 9"/>
          <p:cNvSpPr txBox="1"/>
          <p:nvPr/>
        </p:nvSpPr>
        <p:spPr>
          <a:xfrm>
            <a:off x="8410575" y="2790825"/>
            <a:ext cx="1838325" cy="2185466"/>
          </a:xfrm>
          <a:prstGeom prst="rect">
            <a:avLst/>
          </a:prstGeom>
          <a:noFill/>
        </p:spPr>
        <p:txBody>
          <a:bodyPr wrap="square" rtlCol="1">
            <a:spAutoFit/>
          </a:bodyPr>
          <a:lstStyle/>
          <a:p>
            <a:endParaRPr lang="he-IL" dirty="0"/>
          </a:p>
        </p:txBody>
      </p:sp>
      <p:sp>
        <p:nvSpPr>
          <p:cNvPr id="12" name="TextBox 11"/>
          <p:cNvSpPr txBox="1"/>
          <p:nvPr/>
        </p:nvSpPr>
        <p:spPr>
          <a:xfrm>
            <a:off x="8658428" y="2476500"/>
            <a:ext cx="1657350" cy="2631490"/>
          </a:xfrm>
          <a:prstGeom prst="rect">
            <a:avLst/>
          </a:prstGeom>
          <a:noFill/>
        </p:spPr>
        <p:txBody>
          <a:bodyPr wrap="square" rtlCol="1">
            <a:spAutoFit/>
          </a:bodyPr>
          <a:lstStyle/>
          <a:p>
            <a:r>
              <a:rPr lang="he-IL" sz="1100" dirty="0" smtClean="0"/>
              <a:t>איילת השחר</a:t>
            </a:r>
          </a:p>
          <a:p>
            <a:r>
              <a:rPr lang="he-IL" sz="1100" dirty="0" smtClean="0"/>
              <a:t>מוסדות בית המדרש איתמר</a:t>
            </a:r>
          </a:p>
          <a:p>
            <a:r>
              <a:rPr lang="he-IL" sz="1100" dirty="0" smtClean="0"/>
              <a:t>ישיבת ברכת יוסף</a:t>
            </a:r>
          </a:p>
          <a:p>
            <a:r>
              <a:rPr lang="he-IL" sz="1100" dirty="0" smtClean="0"/>
              <a:t>ישיבת הר עציון</a:t>
            </a:r>
          </a:p>
          <a:p>
            <a:r>
              <a:rPr lang="he-IL" sz="1100" dirty="0" smtClean="0"/>
              <a:t>ישיבת ההסדר שבות ישראל</a:t>
            </a:r>
          </a:p>
          <a:p>
            <a:r>
              <a:rPr lang="he-IL" sz="1100" dirty="0" smtClean="0"/>
              <a:t>ישיבת נצר מטעי</a:t>
            </a:r>
          </a:p>
          <a:p>
            <a:r>
              <a:rPr lang="he-IL" sz="1100" dirty="0" smtClean="0"/>
              <a:t>ישיבת הסדר </a:t>
            </a:r>
            <a:r>
              <a:rPr lang="he-IL" sz="1100" dirty="0" err="1" smtClean="0"/>
              <a:t>נוה</a:t>
            </a:r>
            <a:r>
              <a:rPr lang="he-IL" sz="1100" dirty="0" smtClean="0"/>
              <a:t> דקלים</a:t>
            </a:r>
          </a:p>
          <a:p>
            <a:r>
              <a:rPr lang="he-IL" sz="1100" dirty="0" smtClean="0"/>
              <a:t>מוסדות בית מוריה</a:t>
            </a:r>
          </a:p>
          <a:p>
            <a:r>
              <a:rPr lang="he-IL" sz="1100" dirty="0" smtClean="0"/>
              <a:t>ישיבת בית שאן</a:t>
            </a:r>
          </a:p>
          <a:p>
            <a:r>
              <a:rPr lang="he-IL" sz="1100" dirty="0" smtClean="0"/>
              <a:t>ישיבת דימונה</a:t>
            </a:r>
          </a:p>
          <a:p>
            <a:r>
              <a:rPr lang="he-IL" sz="1100" dirty="0" smtClean="0"/>
              <a:t>ישיבת הר ברכה</a:t>
            </a:r>
          </a:p>
          <a:p>
            <a:r>
              <a:rPr lang="he-IL" sz="1100" dirty="0" smtClean="0"/>
              <a:t>ישיבת ההסדר חולון</a:t>
            </a:r>
          </a:p>
          <a:p>
            <a:r>
              <a:rPr lang="he-IL" sz="1100" dirty="0" smtClean="0"/>
              <a:t>ישיבת הר שלום (חומש)</a:t>
            </a:r>
          </a:p>
        </p:txBody>
      </p:sp>
      <p:sp>
        <p:nvSpPr>
          <p:cNvPr id="14" name="TextBox 13"/>
          <p:cNvSpPr txBox="1"/>
          <p:nvPr/>
        </p:nvSpPr>
        <p:spPr>
          <a:xfrm>
            <a:off x="6184874" y="2476500"/>
            <a:ext cx="1657350" cy="2631490"/>
          </a:xfrm>
          <a:prstGeom prst="rect">
            <a:avLst/>
          </a:prstGeom>
          <a:noFill/>
        </p:spPr>
        <p:txBody>
          <a:bodyPr wrap="square" rtlCol="1">
            <a:spAutoFit/>
          </a:bodyPr>
          <a:lstStyle/>
          <a:p>
            <a:r>
              <a:rPr lang="he-IL" sz="1100" dirty="0" smtClean="0"/>
              <a:t>מעלות יעקב הרצוג</a:t>
            </a:r>
          </a:p>
          <a:p>
            <a:r>
              <a:rPr lang="he-IL" sz="1100" dirty="0" smtClean="0"/>
              <a:t>ישיבת מדברה כעדן</a:t>
            </a:r>
          </a:p>
          <a:p>
            <a:r>
              <a:rPr lang="he-IL" sz="1100" dirty="0" smtClean="0"/>
              <a:t>ישיבת נהר דעה נהריה</a:t>
            </a:r>
          </a:p>
          <a:p>
            <a:r>
              <a:rPr lang="he-IL" sz="1100" dirty="0" smtClean="0"/>
              <a:t>ישיבת אהבת ישראל</a:t>
            </a:r>
          </a:p>
          <a:p>
            <a:r>
              <a:rPr lang="he-IL" sz="1100" dirty="0" smtClean="0"/>
              <a:t>ישיבת עכו רוח צפונית</a:t>
            </a:r>
          </a:p>
          <a:p>
            <a:r>
              <a:rPr lang="he-IL" sz="1100" dirty="0" smtClean="0"/>
              <a:t>בית ועד הר חברון</a:t>
            </a:r>
          </a:p>
          <a:p>
            <a:r>
              <a:rPr lang="he-IL" sz="1100" dirty="0" smtClean="0"/>
              <a:t>מרכז תורני לאומי צפת</a:t>
            </a:r>
          </a:p>
          <a:p>
            <a:r>
              <a:rPr lang="he-IL" sz="1100" dirty="0" smtClean="0"/>
              <a:t>ישיבת ניר </a:t>
            </a:r>
            <a:r>
              <a:rPr lang="he-IL" sz="1100" dirty="0" err="1" smtClean="0"/>
              <a:t>קרית</a:t>
            </a:r>
            <a:r>
              <a:rPr lang="he-IL" sz="1100" dirty="0" smtClean="0"/>
              <a:t> ארבע</a:t>
            </a:r>
          </a:p>
          <a:p>
            <a:r>
              <a:rPr lang="he-IL" sz="1100" dirty="0" smtClean="0"/>
              <a:t>ישיבת </a:t>
            </a:r>
            <a:r>
              <a:rPr lang="he-IL" sz="1100" dirty="0" err="1" smtClean="0"/>
              <a:t>קרית</a:t>
            </a:r>
            <a:r>
              <a:rPr lang="he-IL" sz="1100" dirty="0" smtClean="0"/>
              <a:t> גת</a:t>
            </a:r>
          </a:p>
          <a:p>
            <a:r>
              <a:rPr lang="he-IL" sz="1100" dirty="0" smtClean="0"/>
              <a:t>ישיבת </a:t>
            </a:r>
            <a:r>
              <a:rPr lang="he-IL" sz="1100" dirty="0" err="1" smtClean="0"/>
              <a:t>קרית</a:t>
            </a:r>
            <a:r>
              <a:rPr lang="he-IL" sz="1100" dirty="0" smtClean="0"/>
              <a:t> שמונה</a:t>
            </a:r>
          </a:p>
          <a:p>
            <a:r>
              <a:rPr lang="he-IL" sz="1100" dirty="0" smtClean="0"/>
              <a:t>ישיבת ההסדר קרני שומרון</a:t>
            </a:r>
          </a:p>
          <a:p>
            <a:r>
              <a:rPr lang="he-IL" sz="1100" dirty="0" smtClean="0"/>
              <a:t>בית מדרש גבוה לתורה ולהוראה</a:t>
            </a:r>
          </a:p>
          <a:p>
            <a:r>
              <a:rPr lang="he-IL" sz="1100" dirty="0" smtClean="0"/>
              <a:t>ישיבת ההסדר אורות יעקב</a:t>
            </a:r>
          </a:p>
          <a:p>
            <a:r>
              <a:rPr lang="he-IL" sz="1100" dirty="0" smtClean="0"/>
              <a:t>ישיבת ההסדר רמת גן</a:t>
            </a:r>
          </a:p>
        </p:txBody>
      </p:sp>
      <p:sp>
        <p:nvSpPr>
          <p:cNvPr id="16" name="TextBox 15"/>
          <p:cNvSpPr txBox="1"/>
          <p:nvPr/>
        </p:nvSpPr>
        <p:spPr>
          <a:xfrm>
            <a:off x="3711320" y="2476500"/>
            <a:ext cx="1657350" cy="2631490"/>
          </a:xfrm>
          <a:prstGeom prst="rect">
            <a:avLst/>
          </a:prstGeom>
          <a:noFill/>
        </p:spPr>
        <p:txBody>
          <a:bodyPr wrap="square" rtlCol="1">
            <a:spAutoFit/>
          </a:bodyPr>
          <a:lstStyle/>
          <a:p>
            <a:r>
              <a:rPr lang="he-IL" sz="1100" dirty="0" smtClean="0"/>
              <a:t>ישיבת בני עקיבא הגולן</a:t>
            </a:r>
          </a:p>
          <a:p>
            <a:r>
              <a:rPr lang="he-IL" sz="1100" dirty="0" smtClean="0"/>
              <a:t>מרכז תורני לאומי אור וישועה</a:t>
            </a:r>
          </a:p>
          <a:p>
            <a:r>
              <a:rPr lang="he-IL" sz="1100" dirty="0" smtClean="0"/>
              <a:t>ישיבת נתיב טפחות</a:t>
            </a:r>
          </a:p>
          <a:p>
            <a:r>
              <a:rPr lang="he-IL" sz="1100" dirty="0" smtClean="0"/>
              <a:t>ישיבת ההסדר ירוחם</a:t>
            </a:r>
          </a:p>
          <a:p>
            <a:r>
              <a:rPr lang="he-IL" sz="1100" dirty="0" smtClean="0"/>
              <a:t>ישיבת המאירי</a:t>
            </a:r>
          </a:p>
          <a:p>
            <a:r>
              <a:rPr lang="he-IL" sz="1100" dirty="0" smtClean="0"/>
              <a:t>ישיבת הכותל</a:t>
            </a:r>
          </a:p>
          <a:p>
            <a:r>
              <a:rPr lang="he-IL" sz="1100" dirty="0" smtClean="0"/>
              <a:t>ישיבת בית אורות</a:t>
            </a:r>
          </a:p>
          <a:p>
            <a:r>
              <a:rPr lang="he-IL" sz="1100" dirty="0" smtClean="0"/>
              <a:t>מרכז תורני עץ חיים היכל אליהו</a:t>
            </a:r>
          </a:p>
          <a:p>
            <a:r>
              <a:rPr lang="he-IL" sz="1100" dirty="0" smtClean="0"/>
              <a:t>ישיבת אורות שאול</a:t>
            </a:r>
          </a:p>
          <a:p>
            <a:r>
              <a:rPr lang="he-IL" sz="1100" dirty="0" smtClean="0"/>
              <a:t>ישיבת כרם ביבנה</a:t>
            </a:r>
          </a:p>
          <a:p>
            <a:r>
              <a:rPr lang="he-IL" sz="1100" dirty="0" smtClean="0"/>
              <a:t>ישיבת כרמי-אל</a:t>
            </a:r>
          </a:p>
          <a:p>
            <a:r>
              <a:rPr lang="he-IL" sz="1100" dirty="0" smtClean="0"/>
              <a:t>בית מדרש </a:t>
            </a:r>
            <a:r>
              <a:rPr lang="he-IL" sz="1100" dirty="0" err="1" smtClean="0"/>
              <a:t>רעותא</a:t>
            </a:r>
            <a:endParaRPr lang="he-IL" sz="1100" dirty="0" smtClean="0"/>
          </a:p>
          <a:p>
            <a:r>
              <a:rPr lang="he-IL" sz="1100" dirty="0" smtClean="0"/>
              <a:t>ישיבת ברכת משה</a:t>
            </a:r>
          </a:p>
        </p:txBody>
      </p:sp>
      <p:sp>
        <p:nvSpPr>
          <p:cNvPr id="17" name="TextBox 16"/>
          <p:cNvSpPr txBox="1"/>
          <p:nvPr/>
        </p:nvSpPr>
        <p:spPr>
          <a:xfrm>
            <a:off x="1375950" y="2476500"/>
            <a:ext cx="1657350" cy="2631490"/>
          </a:xfrm>
          <a:prstGeom prst="rect">
            <a:avLst/>
          </a:prstGeom>
          <a:noFill/>
        </p:spPr>
        <p:txBody>
          <a:bodyPr wrap="square" rtlCol="1">
            <a:spAutoFit/>
          </a:bodyPr>
          <a:lstStyle/>
          <a:p>
            <a:r>
              <a:rPr lang="he-IL" sz="1100" dirty="0" smtClean="0"/>
              <a:t>ישיבת דרך </a:t>
            </a:r>
            <a:r>
              <a:rPr lang="he-IL" sz="1100" dirty="0" err="1" smtClean="0"/>
              <a:t>חייים</a:t>
            </a:r>
            <a:endParaRPr lang="he-IL" sz="1100" dirty="0" smtClean="0"/>
          </a:p>
          <a:p>
            <a:r>
              <a:rPr lang="he-IL" sz="1100" dirty="0" smtClean="0"/>
              <a:t>ישיבת פעמי יפו – שירת משה</a:t>
            </a:r>
          </a:p>
          <a:p>
            <a:r>
              <a:rPr lang="he-IL" sz="1100" dirty="0" smtClean="0"/>
              <a:t>ישיבת נצרת עלית</a:t>
            </a:r>
          </a:p>
          <a:p>
            <a:r>
              <a:rPr lang="he-IL" sz="1100" dirty="0" smtClean="0"/>
              <a:t>ישיבת בינות רעננה</a:t>
            </a:r>
          </a:p>
          <a:p>
            <a:r>
              <a:rPr lang="he-IL" sz="1100" dirty="0" smtClean="0"/>
              <a:t>ישיבת ההסדר רמת השרון</a:t>
            </a:r>
          </a:p>
          <a:p>
            <a:r>
              <a:rPr lang="he-IL" sz="1100" dirty="0" smtClean="0"/>
              <a:t>ישיבת ברכת התורה שבי שומרון</a:t>
            </a:r>
          </a:p>
          <a:p>
            <a:r>
              <a:rPr lang="he-IL" sz="1100" dirty="0" smtClean="0"/>
              <a:t>ישיבת ההסדר שדמות נריה</a:t>
            </a:r>
          </a:p>
          <a:p>
            <a:r>
              <a:rPr lang="he-IL" sz="1100" dirty="0" smtClean="0"/>
              <a:t>ישיבת אפיקי דעת</a:t>
            </a:r>
          </a:p>
          <a:p>
            <a:r>
              <a:rPr lang="he-IL" sz="1100" dirty="0" smtClean="0"/>
              <a:t>ישיבת ההסדר שילה</a:t>
            </a:r>
          </a:p>
          <a:p>
            <a:r>
              <a:rPr lang="he-IL" sz="1100" dirty="0" smtClean="0"/>
              <a:t>ישיבת ההסדר </a:t>
            </a:r>
            <a:r>
              <a:rPr lang="he-IL" sz="1100" dirty="0" err="1" smtClean="0"/>
              <a:t>שעלבים</a:t>
            </a:r>
            <a:endParaRPr lang="he-IL" sz="1100" dirty="0" smtClean="0"/>
          </a:p>
          <a:p>
            <a:r>
              <a:rPr lang="he-IL" sz="1100" dirty="0" smtClean="0"/>
              <a:t>ישיבת אורות אביב</a:t>
            </a:r>
          </a:p>
          <a:p>
            <a:r>
              <a:rPr lang="he-IL" sz="1100" dirty="0" smtClean="0"/>
              <a:t>ישיבת תקוע</a:t>
            </a:r>
          </a:p>
          <a:p>
            <a:r>
              <a:rPr lang="he-IL" sz="1100" dirty="0" smtClean="0"/>
              <a:t>גבעת אולגה</a:t>
            </a:r>
          </a:p>
        </p:txBody>
      </p:sp>
      <p:grpSp>
        <p:nvGrpSpPr>
          <p:cNvPr id="40" name="Group 39"/>
          <p:cNvGrpSpPr/>
          <p:nvPr/>
        </p:nvGrpSpPr>
        <p:grpSpPr>
          <a:xfrm>
            <a:off x="7826875" y="2570471"/>
            <a:ext cx="104149" cy="2445776"/>
            <a:chOff x="7826875" y="2570471"/>
            <a:chExt cx="104149" cy="2445776"/>
          </a:xfrm>
        </p:grpSpPr>
        <p:pic>
          <p:nvPicPr>
            <p:cNvPr id="19" name="Picture 18"/>
            <p:cNvPicPr>
              <a:picLocks noChangeAspect="1"/>
            </p:cNvPicPr>
            <p:nvPr/>
          </p:nvPicPr>
          <p:blipFill>
            <a:blip r:embed="rId3"/>
            <a:stretch>
              <a:fillRect/>
            </a:stretch>
          </p:blipFill>
          <p:spPr>
            <a:xfrm flipH="1">
              <a:off x="7826875" y="2570471"/>
              <a:ext cx="104149" cy="104149"/>
            </a:xfrm>
            <a:prstGeom prst="rect">
              <a:avLst/>
            </a:prstGeom>
          </p:spPr>
        </p:pic>
        <p:pic>
          <p:nvPicPr>
            <p:cNvPr id="20" name="Picture 19"/>
            <p:cNvPicPr>
              <a:picLocks noChangeAspect="1"/>
            </p:cNvPicPr>
            <p:nvPr/>
          </p:nvPicPr>
          <p:blipFill>
            <a:blip r:embed="rId3"/>
            <a:stretch>
              <a:fillRect/>
            </a:stretch>
          </p:blipFill>
          <p:spPr>
            <a:xfrm flipH="1">
              <a:off x="7826875" y="2724105"/>
              <a:ext cx="104149" cy="104149"/>
            </a:xfrm>
            <a:prstGeom prst="rect">
              <a:avLst/>
            </a:prstGeom>
          </p:spPr>
        </p:pic>
        <p:pic>
          <p:nvPicPr>
            <p:cNvPr id="22" name="Picture 21"/>
            <p:cNvPicPr>
              <a:picLocks noChangeAspect="1"/>
            </p:cNvPicPr>
            <p:nvPr/>
          </p:nvPicPr>
          <p:blipFill>
            <a:blip r:embed="rId3"/>
            <a:stretch>
              <a:fillRect/>
            </a:stretch>
          </p:blipFill>
          <p:spPr>
            <a:xfrm flipH="1">
              <a:off x="7826875" y="2901833"/>
              <a:ext cx="104149" cy="104149"/>
            </a:xfrm>
            <a:prstGeom prst="rect">
              <a:avLst/>
            </a:prstGeom>
          </p:spPr>
        </p:pic>
        <p:pic>
          <p:nvPicPr>
            <p:cNvPr id="23" name="Picture 22"/>
            <p:cNvPicPr>
              <a:picLocks noChangeAspect="1"/>
            </p:cNvPicPr>
            <p:nvPr/>
          </p:nvPicPr>
          <p:blipFill>
            <a:blip r:embed="rId3"/>
            <a:stretch>
              <a:fillRect/>
            </a:stretch>
          </p:blipFill>
          <p:spPr>
            <a:xfrm flipH="1">
              <a:off x="7826875" y="3083685"/>
              <a:ext cx="104149" cy="104149"/>
            </a:xfrm>
            <a:prstGeom prst="rect">
              <a:avLst/>
            </a:prstGeom>
          </p:spPr>
        </p:pic>
        <p:pic>
          <p:nvPicPr>
            <p:cNvPr id="24" name="Picture 23"/>
            <p:cNvPicPr>
              <a:picLocks noChangeAspect="1"/>
            </p:cNvPicPr>
            <p:nvPr/>
          </p:nvPicPr>
          <p:blipFill>
            <a:blip r:embed="rId3"/>
            <a:stretch>
              <a:fillRect/>
            </a:stretch>
          </p:blipFill>
          <p:spPr>
            <a:xfrm flipH="1">
              <a:off x="7826875" y="3231429"/>
              <a:ext cx="104149" cy="104149"/>
            </a:xfrm>
            <a:prstGeom prst="rect">
              <a:avLst/>
            </a:prstGeom>
          </p:spPr>
        </p:pic>
        <p:pic>
          <p:nvPicPr>
            <p:cNvPr id="25" name="Picture 24"/>
            <p:cNvPicPr>
              <a:picLocks noChangeAspect="1"/>
            </p:cNvPicPr>
            <p:nvPr/>
          </p:nvPicPr>
          <p:blipFill>
            <a:blip r:embed="rId3"/>
            <a:stretch>
              <a:fillRect/>
            </a:stretch>
          </p:blipFill>
          <p:spPr>
            <a:xfrm flipH="1">
              <a:off x="7826875" y="3385063"/>
              <a:ext cx="104149" cy="104149"/>
            </a:xfrm>
            <a:prstGeom prst="rect">
              <a:avLst/>
            </a:prstGeom>
          </p:spPr>
        </p:pic>
        <p:pic>
          <p:nvPicPr>
            <p:cNvPr id="26" name="Picture 25"/>
            <p:cNvPicPr>
              <a:picLocks noChangeAspect="1"/>
            </p:cNvPicPr>
            <p:nvPr/>
          </p:nvPicPr>
          <p:blipFill>
            <a:blip r:embed="rId3"/>
            <a:stretch>
              <a:fillRect/>
            </a:stretch>
          </p:blipFill>
          <p:spPr>
            <a:xfrm flipH="1">
              <a:off x="7826875" y="3562791"/>
              <a:ext cx="104149" cy="104149"/>
            </a:xfrm>
            <a:prstGeom prst="rect">
              <a:avLst/>
            </a:prstGeom>
          </p:spPr>
        </p:pic>
        <p:pic>
          <p:nvPicPr>
            <p:cNvPr id="27" name="Picture 26"/>
            <p:cNvPicPr>
              <a:picLocks noChangeAspect="1"/>
            </p:cNvPicPr>
            <p:nvPr/>
          </p:nvPicPr>
          <p:blipFill>
            <a:blip r:embed="rId3"/>
            <a:stretch>
              <a:fillRect/>
            </a:stretch>
          </p:blipFill>
          <p:spPr>
            <a:xfrm flipH="1">
              <a:off x="7826875" y="3744643"/>
              <a:ext cx="104149" cy="104149"/>
            </a:xfrm>
            <a:prstGeom prst="rect">
              <a:avLst/>
            </a:prstGeom>
          </p:spPr>
        </p:pic>
        <p:pic>
          <p:nvPicPr>
            <p:cNvPr id="32" name="Picture 31"/>
            <p:cNvPicPr>
              <a:picLocks noChangeAspect="1"/>
            </p:cNvPicPr>
            <p:nvPr/>
          </p:nvPicPr>
          <p:blipFill>
            <a:blip r:embed="rId3"/>
            <a:stretch>
              <a:fillRect/>
            </a:stretch>
          </p:blipFill>
          <p:spPr>
            <a:xfrm flipH="1">
              <a:off x="7826875" y="3901345"/>
              <a:ext cx="104149" cy="104149"/>
            </a:xfrm>
            <a:prstGeom prst="rect">
              <a:avLst/>
            </a:prstGeom>
          </p:spPr>
        </p:pic>
        <p:pic>
          <p:nvPicPr>
            <p:cNvPr id="33" name="Picture 32"/>
            <p:cNvPicPr>
              <a:picLocks noChangeAspect="1"/>
            </p:cNvPicPr>
            <p:nvPr/>
          </p:nvPicPr>
          <p:blipFill>
            <a:blip r:embed="rId3"/>
            <a:stretch>
              <a:fillRect/>
            </a:stretch>
          </p:blipFill>
          <p:spPr>
            <a:xfrm flipH="1">
              <a:off x="7826875" y="4054979"/>
              <a:ext cx="104149" cy="104149"/>
            </a:xfrm>
            <a:prstGeom prst="rect">
              <a:avLst/>
            </a:prstGeom>
          </p:spPr>
        </p:pic>
        <p:pic>
          <p:nvPicPr>
            <p:cNvPr id="34" name="Picture 33"/>
            <p:cNvPicPr>
              <a:picLocks noChangeAspect="1"/>
            </p:cNvPicPr>
            <p:nvPr/>
          </p:nvPicPr>
          <p:blipFill>
            <a:blip r:embed="rId3"/>
            <a:stretch>
              <a:fillRect/>
            </a:stretch>
          </p:blipFill>
          <p:spPr>
            <a:xfrm flipH="1">
              <a:off x="7826875" y="4232707"/>
              <a:ext cx="104149" cy="104149"/>
            </a:xfrm>
            <a:prstGeom prst="rect">
              <a:avLst/>
            </a:prstGeom>
          </p:spPr>
        </p:pic>
        <p:pic>
          <p:nvPicPr>
            <p:cNvPr id="35" name="Picture 34"/>
            <p:cNvPicPr>
              <a:picLocks noChangeAspect="1"/>
            </p:cNvPicPr>
            <p:nvPr/>
          </p:nvPicPr>
          <p:blipFill>
            <a:blip r:embed="rId3"/>
            <a:stretch>
              <a:fillRect/>
            </a:stretch>
          </p:blipFill>
          <p:spPr>
            <a:xfrm flipH="1">
              <a:off x="7826875" y="4414559"/>
              <a:ext cx="104149" cy="104149"/>
            </a:xfrm>
            <a:prstGeom prst="rect">
              <a:avLst/>
            </a:prstGeom>
          </p:spPr>
        </p:pic>
        <p:pic>
          <p:nvPicPr>
            <p:cNvPr id="36" name="Picture 35"/>
            <p:cNvPicPr>
              <a:picLocks noChangeAspect="1"/>
            </p:cNvPicPr>
            <p:nvPr/>
          </p:nvPicPr>
          <p:blipFill>
            <a:blip r:embed="rId3"/>
            <a:stretch>
              <a:fillRect/>
            </a:stretch>
          </p:blipFill>
          <p:spPr>
            <a:xfrm flipH="1">
              <a:off x="7826875" y="4580736"/>
              <a:ext cx="104149" cy="104149"/>
            </a:xfrm>
            <a:prstGeom prst="rect">
              <a:avLst/>
            </a:prstGeom>
          </p:spPr>
        </p:pic>
        <p:pic>
          <p:nvPicPr>
            <p:cNvPr id="37" name="Picture 36"/>
            <p:cNvPicPr>
              <a:picLocks noChangeAspect="1"/>
            </p:cNvPicPr>
            <p:nvPr/>
          </p:nvPicPr>
          <p:blipFill>
            <a:blip r:embed="rId3"/>
            <a:stretch>
              <a:fillRect/>
            </a:stretch>
          </p:blipFill>
          <p:spPr>
            <a:xfrm flipH="1">
              <a:off x="7826875" y="4734370"/>
              <a:ext cx="104149" cy="104149"/>
            </a:xfrm>
            <a:prstGeom prst="rect">
              <a:avLst/>
            </a:prstGeom>
          </p:spPr>
        </p:pic>
        <p:pic>
          <p:nvPicPr>
            <p:cNvPr id="38" name="Picture 37"/>
            <p:cNvPicPr>
              <a:picLocks noChangeAspect="1"/>
            </p:cNvPicPr>
            <p:nvPr/>
          </p:nvPicPr>
          <p:blipFill>
            <a:blip r:embed="rId3"/>
            <a:stretch>
              <a:fillRect/>
            </a:stretch>
          </p:blipFill>
          <p:spPr>
            <a:xfrm flipH="1">
              <a:off x="7826875" y="4912098"/>
              <a:ext cx="104149" cy="104149"/>
            </a:xfrm>
            <a:prstGeom prst="rect">
              <a:avLst/>
            </a:prstGeom>
          </p:spPr>
        </p:pic>
      </p:grpSp>
      <p:grpSp>
        <p:nvGrpSpPr>
          <p:cNvPr id="41" name="Group 40"/>
          <p:cNvGrpSpPr/>
          <p:nvPr/>
        </p:nvGrpSpPr>
        <p:grpSpPr>
          <a:xfrm>
            <a:off x="10352504" y="2570471"/>
            <a:ext cx="104149" cy="2445776"/>
            <a:chOff x="7826875" y="2570471"/>
            <a:chExt cx="104149" cy="2445776"/>
          </a:xfrm>
        </p:grpSpPr>
        <p:pic>
          <p:nvPicPr>
            <p:cNvPr id="42" name="Picture 41"/>
            <p:cNvPicPr>
              <a:picLocks noChangeAspect="1"/>
            </p:cNvPicPr>
            <p:nvPr/>
          </p:nvPicPr>
          <p:blipFill>
            <a:blip r:embed="rId3"/>
            <a:stretch>
              <a:fillRect/>
            </a:stretch>
          </p:blipFill>
          <p:spPr>
            <a:xfrm flipH="1">
              <a:off x="7826875" y="2570471"/>
              <a:ext cx="104149" cy="104149"/>
            </a:xfrm>
            <a:prstGeom prst="rect">
              <a:avLst/>
            </a:prstGeom>
          </p:spPr>
        </p:pic>
        <p:pic>
          <p:nvPicPr>
            <p:cNvPr id="43" name="Picture 42"/>
            <p:cNvPicPr>
              <a:picLocks noChangeAspect="1"/>
            </p:cNvPicPr>
            <p:nvPr/>
          </p:nvPicPr>
          <p:blipFill>
            <a:blip r:embed="rId3"/>
            <a:stretch>
              <a:fillRect/>
            </a:stretch>
          </p:blipFill>
          <p:spPr>
            <a:xfrm flipH="1">
              <a:off x="7826875" y="2724105"/>
              <a:ext cx="104149" cy="104149"/>
            </a:xfrm>
            <a:prstGeom prst="rect">
              <a:avLst/>
            </a:prstGeom>
          </p:spPr>
        </p:pic>
        <p:pic>
          <p:nvPicPr>
            <p:cNvPr id="44" name="Picture 43"/>
            <p:cNvPicPr>
              <a:picLocks noChangeAspect="1"/>
            </p:cNvPicPr>
            <p:nvPr/>
          </p:nvPicPr>
          <p:blipFill>
            <a:blip r:embed="rId3"/>
            <a:stretch>
              <a:fillRect/>
            </a:stretch>
          </p:blipFill>
          <p:spPr>
            <a:xfrm flipH="1">
              <a:off x="7826875" y="2901833"/>
              <a:ext cx="104149" cy="104149"/>
            </a:xfrm>
            <a:prstGeom prst="rect">
              <a:avLst/>
            </a:prstGeom>
          </p:spPr>
        </p:pic>
        <p:pic>
          <p:nvPicPr>
            <p:cNvPr id="45" name="Picture 44"/>
            <p:cNvPicPr>
              <a:picLocks noChangeAspect="1"/>
            </p:cNvPicPr>
            <p:nvPr/>
          </p:nvPicPr>
          <p:blipFill>
            <a:blip r:embed="rId3"/>
            <a:stretch>
              <a:fillRect/>
            </a:stretch>
          </p:blipFill>
          <p:spPr>
            <a:xfrm flipH="1">
              <a:off x="7826875" y="3083685"/>
              <a:ext cx="104149" cy="104149"/>
            </a:xfrm>
            <a:prstGeom prst="rect">
              <a:avLst/>
            </a:prstGeom>
          </p:spPr>
        </p:pic>
        <p:pic>
          <p:nvPicPr>
            <p:cNvPr id="46" name="Picture 45"/>
            <p:cNvPicPr>
              <a:picLocks noChangeAspect="1"/>
            </p:cNvPicPr>
            <p:nvPr/>
          </p:nvPicPr>
          <p:blipFill>
            <a:blip r:embed="rId3"/>
            <a:stretch>
              <a:fillRect/>
            </a:stretch>
          </p:blipFill>
          <p:spPr>
            <a:xfrm flipH="1">
              <a:off x="7826875" y="3231429"/>
              <a:ext cx="104149" cy="104149"/>
            </a:xfrm>
            <a:prstGeom prst="rect">
              <a:avLst/>
            </a:prstGeom>
          </p:spPr>
        </p:pic>
        <p:pic>
          <p:nvPicPr>
            <p:cNvPr id="47" name="Picture 46"/>
            <p:cNvPicPr>
              <a:picLocks noChangeAspect="1"/>
            </p:cNvPicPr>
            <p:nvPr/>
          </p:nvPicPr>
          <p:blipFill>
            <a:blip r:embed="rId3"/>
            <a:stretch>
              <a:fillRect/>
            </a:stretch>
          </p:blipFill>
          <p:spPr>
            <a:xfrm flipH="1">
              <a:off x="7826875" y="3385063"/>
              <a:ext cx="104149" cy="104149"/>
            </a:xfrm>
            <a:prstGeom prst="rect">
              <a:avLst/>
            </a:prstGeom>
          </p:spPr>
        </p:pic>
        <p:pic>
          <p:nvPicPr>
            <p:cNvPr id="48" name="Picture 47"/>
            <p:cNvPicPr>
              <a:picLocks noChangeAspect="1"/>
            </p:cNvPicPr>
            <p:nvPr/>
          </p:nvPicPr>
          <p:blipFill>
            <a:blip r:embed="rId3"/>
            <a:stretch>
              <a:fillRect/>
            </a:stretch>
          </p:blipFill>
          <p:spPr>
            <a:xfrm flipH="1">
              <a:off x="7826875" y="3562791"/>
              <a:ext cx="104149" cy="104149"/>
            </a:xfrm>
            <a:prstGeom prst="rect">
              <a:avLst/>
            </a:prstGeom>
          </p:spPr>
        </p:pic>
        <p:pic>
          <p:nvPicPr>
            <p:cNvPr id="49" name="Picture 48"/>
            <p:cNvPicPr>
              <a:picLocks noChangeAspect="1"/>
            </p:cNvPicPr>
            <p:nvPr/>
          </p:nvPicPr>
          <p:blipFill>
            <a:blip r:embed="rId3"/>
            <a:stretch>
              <a:fillRect/>
            </a:stretch>
          </p:blipFill>
          <p:spPr>
            <a:xfrm flipH="1">
              <a:off x="7826875" y="3744643"/>
              <a:ext cx="104149" cy="104149"/>
            </a:xfrm>
            <a:prstGeom prst="rect">
              <a:avLst/>
            </a:prstGeom>
          </p:spPr>
        </p:pic>
        <p:pic>
          <p:nvPicPr>
            <p:cNvPr id="50" name="Picture 49"/>
            <p:cNvPicPr>
              <a:picLocks noChangeAspect="1"/>
            </p:cNvPicPr>
            <p:nvPr/>
          </p:nvPicPr>
          <p:blipFill>
            <a:blip r:embed="rId3"/>
            <a:stretch>
              <a:fillRect/>
            </a:stretch>
          </p:blipFill>
          <p:spPr>
            <a:xfrm flipH="1">
              <a:off x="7826875" y="3901345"/>
              <a:ext cx="104149" cy="104149"/>
            </a:xfrm>
            <a:prstGeom prst="rect">
              <a:avLst/>
            </a:prstGeom>
          </p:spPr>
        </p:pic>
        <p:pic>
          <p:nvPicPr>
            <p:cNvPr id="51" name="Picture 50"/>
            <p:cNvPicPr>
              <a:picLocks noChangeAspect="1"/>
            </p:cNvPicPr>
            <p:nvPr/>
          </p:nvPicPr>
          <p:blipFill>
            <a:blip r:embed="rId3"/>
            <a:stretch>
              <a:fillRect/>
            </a:stretch>
          </p:blipFill>
          <p:spPr>
            <a:xfrm flipH="1">
              <a:off x="7826875" y="4054979"/>
              <a:ext cx="104149" cy="104149"/>
            </a:xfrm>
            <a:prstGeom prst="rect">
              <a:avLst/>
            </a:prstGeom>
          </p:spPr>
        </p:pic>
        <p:pic>
          <p:nvPicPr>
            <p:cNvPr id="52" name="Picture 51"/>
            <p:cNvPicPr>
              <a:picLocks noChangeAspect="1"/>
            </p:cNvPicPr>
            <p:nvPr/>
          </p:nvPicPr>
          <p:blipFill>
            <a:blip r:embed="rId3"/>
            <a:stretch>
              <a:fillRect/>
            </a:stretch>
          </p:blipFill>
          <p:spPr>
            <a:xfrm flipH="1">
              <a:off x="7826875" y="4232707"/>
              <a:ext cx="104149" cy="104149"/>
            </a:xfrm>
            <a:prstGeom prst="rect">
              <a:avLst/>
            </a:prstGeom>
          </p:spPr>
        </p:pic>
        <p:pic>
          <p:nvPicPr>
            <p:cNvPr id="53" name="Picture 52"/>
            <p:cNvPicPr>
              <a:picLocks noChangeAspect="1"/>
            </p:cNvPicPr>
            <p:nvPr/>
          </p:nvPicPr>
          <p:blipFill>
            <a:blip r:embed="rId3"/>
            <a:stretch>
              <a:fillRect/>
            </a:stretch>
          </p:blipFill>
          <p:spPr>
            <a:xfrm flipH="1">
              <a:off x="7826875" y="4414559"/>
              <a:ext cx="104149" cy="104149"/>
            </a:xfrm>
            <a:prstGeom prst="rect">
              <a:avLst/>
            </a:prstGeom>
          </p:spPr>
        </p:pic>
        <p:pic>
          <p:nvPicPr>
            <p:cNvPr id="54" name="Picture 53"/>
            <p:cNvPicPr>
              <a:picLocks noChangeAspect="1"/>
            </p:cNvPicPr>
            <p:nvPr/>
          </p:nvPicPr>
          <p:blipFill>
            <a:blip r:embed="rId3"/>
            <a:stretch>
              <a:fillRect/>
            </a:stretch>
          </p:blipFill>
          <p:spPr>
            <a:xfrm flipH="1">
              <a:off x="7826875" y="4580736"/>
              <a:ext cx="104149" cy="104149"/>
            </a:xfrm>
            <a:prstGeom prst="rect">
              <a:avLst/>
            </a:prstGeom>
          </p:spPr>
        </p:pic>
        <p:pic>
          <p:nvPicPr>
            <p:cNvPr id="55" name="Picture 54"/>
            <p:cNvPicPr>
              <a:picLocks noChangeAspect="1"/>
            </p:cNvPicPr>
            <p:nvPr/>
          </p:nvPicPr>
          <p:blipFill>
            <a:blip r:embed="rId3"/>
            <a:stretch>
              <a:fillRect/>
            </a:stretch>
          </p:blipFill>
          <p:spPr>
            <a:xfrm flipH="1">
              <a:off x="7826875" y="4734370"/>
              <a:ext cx="104149" cy="104149"/>
            </a:xfrm>
            <a:prstGeom prst="rect">
              <a:avLst/>
            </a:prstGeom>
          </p:spPr>
        </p:pic>
        <p:pic>
          <p:nvPicPr>
            <p:cNvPr id="56" name="Picture 55"/>
            <p:cNvPicPr>
              <a:picLocks noChangeAspect="1"/>
            </p:cNvPicPr>
            <p:nvPr/>
          </p:nvPicPr>
          <p:blipFill>
            <a:blip r:embed="rId3"/>
            <a:stretch>
              <a:fillRect/>
            </a:stretch>
          </p:blipFill>
          <p:spPr>
            <a:xfrm flipH="1">
              <a:off x="7826875" y="4912098"/>
              <a:ext cx="104149" cy="104149"/>
            </a:xfrm>
            <a:prstGeom prst="rect">
              <a:avLst/>
            </a:prstGeom>
          </p:spPr>
        </p:pic>
      </p:grpSp>
      <p:grpSp>
        <p:nvGrpSpPr>
          <p:cNvPr id="57" name="Group 56"/>
          <p:cNvGrpSpPr/>
          <p:nvPr/>
        </p:nvGrpSpPr>
        <p:grpSpPr>
          <a:xfrm>
            <a:off x="5378601" y="2570471"/>
            <a:ext cx="104149" cy="2445776"/>
            <a:chOff x="7826875" y="2570471"/>
            <a:chExt cx="104149" cy="2445776"/>
          </a:xfrm>
        </p:grpSpPr>
        <p:pic>
          <p:nvPicPr>
            <p:cNvPr id="58" name="Picture 57"/>
            <p:cNvPicPr>
              <a:picLocks noChangeAspect="1"/>
            </p:cNvPicPr>
            <p:nvPr/>
          </p:nvPicPr>
          <p:blipFill>
            <a:blip r:embed="rId3"/>
            <a:stretch>
              <a:fillRect/>
            </a:stretch>
          </p:blipFill>
          <p:spPr>
            <a:xfrm flipH="1">
              <a:off x="7826875" y="2570471"/>
              <a:ext cx="104149" cy="104149"/>
            </a:xfrm>
            <a:prstGeom prst="rect">
              <a:avLst/>
            </a:prstGeom>
          </p:spPr>
        </p:pic>
        <p:pic>
          <p:nvPicPr>
            <p:cNvPr id="59" name="Picture 58"/>
            <p:cNvPicPr>
              <a:picLocks noChangeAspect="1"/>
            </p:cNvPicPr>
            <p:nvPr/>
          </p:nvPicPr>
          <p:blipFill>
            <a:blip r:embed="rId3"/>
            <a:stretch>
              <a:fillRect/>
            </a:stretch>
          </p:blipFill>
          <p:spPr>
            <a:xfrm flipH="1">
              <a:off x="7826875" y="2724105"/>
              <a:ext cx="104149" cy="104149"/>
            </a:xfrm>
            <a:prstGeom prst="rect">
              <a:avLst/>
            </a:prstGeom>
          </p:spPr>
        </p:pic>
        <p:pic>
          <p:nvPicPr>
            <p:cNvPr id="60" name="Picture 59"/>
            <p:cNvPicPr>
              <a:picLocks noChangeAspect="1"/>
            </p:cNvPicPr>
            <p:nvPr/>
          </p:nvPicPr>
          <p:blipFill>
            <a:blip r:embed="rId3"/>
            <a:stretch>
              <a:fillRect/>
            </a:stretch>
          </p:blipFill>
          <p:spPr>
            <a:xfrm flipH="1">
              <a:off x="7826875" y="2901833"/>
              <a:ext cx="104149" cy="104149"/>
            </a:xfrm>
            <a:prstGeom prst="rect">
              <a:avLst/>
            </a:prstGeom>
          </p:spPr>
        </p:pic>
        <p:pic>
          <p:nvPicPr>
            <p:cNvPr id="61" name="Picture 60"/>
            <p:cNvPicPr>
              <a:picLocks noChangeAspect="1"/>
            </p:cNvPicPr>
            <p:nvPr/>
          </p:nvPicPr>
          <p:blipFill>
            <a:blip r:embed="rId3"/>
            <a:stretch>
              <a:fillRect/>
            </a:stretch>
          </p:blipFill>
          <p:spPr>
            <a:xfrm flipH="1">
              <a:off x="7826875" y="3083685"/>
              <a:ext cx="104149" cy="104149"/>
            </a:xfrm>
            <a:prstGeom prst="rect">
              <a:avLst/>
            </a:prstGeom>
          </p:spPr>
        </p:pic>
        <p:pic>
          <p:nvPicPr>
            <p:cNvPr id="62" name="Picture 61"/>
            <p:cNvPicPr>
              <a:picLocks noChangeAspect="1"/>
            </p:cNvPicPr>
            <p:nvPr/>
          </p:nvPicPr>
          <p:blipFill>
            <a:blip r:embed="rId3"/>
            <a:stretch>
              <a:fillRect/>
            </a:stretch>
          </p:blipFill>
          <p:spPr>
            <a:xfrm flipH="1">
              <a:off x="7826875" y="3231429"/>
              <a:ext cx="104149" cy="104149"/>
            </a:xfrm>
            <a:prstGeom prst="rect">
              <a:avLst/>
            </a:prstGeom>
          </p:spPr>
        </p:pic>
        <p:pic>
          <p:nvPicPr>
            <p:cNvPr id="63" name="Picture 62"/>
            <p:cNvPicPr>
              <a:picLocks noChangeAspect="1"/>
            </p:cNvPicPr>
            <p:nvPr/>
          </p:nvPicPr>
          <p:blipFill>
            <a:blip r:embed="rId3"/>
            <a:stretch>
              <a:fillRect/>
            </a:stretch>
          </p:blipFill>
          <p:spPr>
            <a:xfrm flipH="1">
              <a:off x="7826875" y="3385063"/>
              <a:ext cx="104149" cy="104149"/>
            </a:xfrm>
            <a:prstGeom prst="rect">
              <a:avLst/>
            </a:prstGeom>
          </p:spPr>
        </p:pic>
        <p:pic>
          <p:nvPicPr>
            <p:cNvPr id="64" name="Picture 63"/>
            <p:cNvPicPr>
              <a:picLocks noChangeAspect="1"/>
            </p:cNvPicPr>
            <p:nvPr/>
          </p:nvPicPr>
          <p:blipFill>
            <a:blip r:embed="rId3"/>
            <a:stretch>
              <a:fillRect/>
            </a:stretch>
          </p:blipFill>
          <p:spPr>
            <a:xfrm flipH="1">
              <a:off x="7826875" y="3562791"/>
              <a:ext cx="104149" cy="104149"/>
            </a:xfrm>
            <a:prstGeom prst="rect">
              <a:avLst/>
            </a:prstGeom>
          </p:spPr>
        </p:pic>
        <p:pic>
          <p:nvPicPr>
            <p:cNvPr id="65" name="Picture 64"/>
            <p:cNvPicPr>
              <a:picLocks noChangeAspect="1"/>
            </p:cNvPicPr>
            <p:nvPr/>
          </p:nvPicPr>
          <p:blipFill>
            <a:blip r:embed="rId3"/>
            <a:stretch>
              <a:fillRect/>
            </a:stretch>
          </p:blipFill>
          <p:spPr>
            <a:xfrm flipH="1">
              <a:off x="7826875" y="3744643"/>
              <a:ext cx="104149" cy="104149"/>
            </a:xfrm>
            <a:prstGeom prst="rect">
              <a:avLst/>
            </a:prstGeom>
          </p:spPr>
        </p:pic>
        <p:pic>
          <p:nvPicPr>
            <p:cNvPr id="66" name="Picture 65"/>
            <p:cNvPicPr>
              <a:picLocks noChangeAspect="1"/>
            </p:cNvPicPr>
            <p:nvPr/>
          </p:nvPicPr>
          <p:blipFill>
            <a:blip r:embed="rId3"/>
            <a:stretch>
              <a:fillRect/>
            </a:stretch>
          </p:blipFill>
          <p:spPr>
            <a:xfrm flipH="1">
              <a:off x="7826875" y="3901345"/>
              <a:ext cx="104149" cy="104149"/>
            </a:xfrm>
            <a:prstGeom prst="rect">
              <a:avLst/>
            </a:prstGeom>
          </p:spPr>
        </p:pic>
        <p:pic>
          <p:nvPicPr>
            <p:cNvPr id="67" name="Picture 66"/>
            <p:cNvPicPr>
              <a:picLocks noChangeAspect="1"/>
            </p:cNvPicPr>
            <p:nvPr/>
          </p:nvPicPr>
          <p:blipFill>
            <a:blip r:embed="rId3"/>
            <a:stretch>
              <a:fillRect/>
            </a:stretch>
          </p:blipFill>
          <p:spPr>
            <a:xfrm flipH="1">
              <a:off x="7826875" y="4054979"/>
              <a:ext cx="104149" cy="104149"/>
            </a:xfrm>
            <a:prstGeom prst="rect">
              <a:avLst/>
            </a:prstGeom>
          </p:spPr>
        </p:pic>
        <p:pic>
          <p:nvPicPr>
            <p:cNvPr id="68" name="Picture 67"/>
            <p:cNvPicPr>
              <a:picLocks noChangeAspect="1"/>
            </p:cNvPicPr>
            <p:nvPr/>
          </p:nvPicPr>
          <p:blipFill>
            <a:blip r:embed="rId3"/>
            <a:stretch>
              <a:fillRect/>
            </a:stretch>
          </p:blipFill>
          <p:spPr>
            <a:xfrm flipH="1">
              <a:off x="7826875" y="4232707"/>
              <a:ext cx="104149" cy="104149"/>
            </a:xfrm>
            <a:prstGeom prst="rect">
              <a:avLst/>
            </a:prstGeom>
          </p:spPr>
        </p:pic>
        <p:pic>
          <p:nvPicPr>
            <p:cNvPr id="69" name="Picture 68"/>
            <p:cNvPicPr>
              <a:picLocks noChangeAspect="1"/>
            </p:cNvPicPr>
            <p:nvPr/>
          </p:nvPicPr>
          <p:blipFill>
            <a:blip r:embed="rId3"/>
            <a:stretch>
              <a:fillRect/>
            </a:stretch>
          </p:blipFill>
          <p:spPr>
            <a:xfrm flipH="1">
              <a:off x="7826875" y="4414559"/>
              <a:ext cx="104149" cy="104149"/>
            </a:xfrm>
            <a:prstGeom prst="rect">
              <a:avLst/>
            </a:prstGeom>
          </p:spPr>
        </p:pic>
        <p:pic>
          <p:nvPicPr>
            <p:cNvPr id="70" name="Picture 69"/>
            <p:cNvPicPr>
              <a:picLocks noChangeAspect="1"/>
            </p:cNvPicPr>
            <p:nvPr/>
          </p:nvPicPr>
          <p:blipFill>
            <a:blip r:embed="rId3"/>
            <a:stretch>
              <a:fillRect/>
            </a:stretch>
          </p:blipFill>
          <p:spPr>
            <a:xfrm flipH="1">
              <a:off x="7826875" y="4580736"/>
              <a:ext cx="104149" cy="104149"/>
            </a:xfrm>
            <a:prstGeom prst="rect">
              <a:avLst/>
            </a:prstGeom>
          </p:spPr>
        </p:pic>
        <p:pic>
          <p:nvPicPr>
            <p:cNvPr id="71" name="Picture 70"/>
            <p:cNvPicPr>
              <a:picLocks noChangeAspect="1"/>
            </p:cNvPicPr>
            <p:nvPr/>
          </p:nvPicPr>
          <p:blipFill>
            <a:blip r:embed="rId3"/>
            <a:stretch>
              <a:fillRect/>
            </a:stretch>
          </p:blipFill>
          <p:spPr>
            <a:xfrm flipH="1">
              <a:off x="7826875" y="4734370"/>
              <a:ext cx="104149" cy="104149"/>
            </a:xfrm>
            <a:prstGeom prst="rect">
              <a:avLst/>
            </a:prstGeom>
          </p:spPr>
        </p:pic>
        <p:pic>
          <p:nvPicPr>
            <p:cNvPr id="72" name="Picture 71"/>
            <p:cNvPicPr>
              <a:picLocks noChangeAspect="1"/>
            </p:cNvPicPr>
            <p:nvPr/>
          </p:nvPicPr>
          <p:blipFill>
            <a:blip r:embed="rId3"/>
            <a:stretch>
              <a:fillRect/>
            </a:stretch>
          </p:blipFill>
          <p:spPr>
            <a:xfrm flipH="1">
              <a:off x="7826875" y="4912098"/>
              <a:ext cx="104149" cy="104149"/>
            </a:xfrm>
            <a:prstGeom prst="rect">
              <a:avLst/>
            </a:prstGeom>
          </p:spPr>
        </p:pic>
      </p:grpSp>
      <p:grpSp>
        <p:nvGrpSpPr>
          <p:cNvPr id="73" name="Group 72"/>
          <p:cNvGrpSpPr/>
          <p:nvPr/>
        </p:nvGrpSpPr>
        <p:grpSpPr>
          <a:xfrm>
            <a:off x="3052704" y="2570471"/>
            <a:ext cx="104149" cy="2445776"/>
            <a:chOff x="7826875" y="2570471"/>
            <a:chExt cx="104149" cy="2445776"/>
          </a:xfrm>
        </p:grpSpPr>
        <p:pic>
          <p:nvPicPr>
            <p:cNvPr id="74" name="Picture 73"/>
            <p:cNvPicPr>
              <a:picLocks noChangeAspect="1"/>
            </p:cNvPicPr>
            <p:nvPr/>
          </p:nvPicPr>
          <p:blipFill>
            <a:blip r:embed="rId3"/>
            <a:stretch>
              <a:fillRect/>
            </a:stretch>
          </p:blipFill>
          <p:spPr>
            <a:xfrm flipH="1">
              <a:off x="7826875" y="2570471"/>
              <a:ext cx="104149" cy="104149"/>
            </a:xfrm>
            <a:prstGeom prst="rect">
              <a:avLst/>
            </a:prstGeom>
          </p:spPr>
        </p:pic>
        <p:pic>
          <p:nvPicPr>
            <p:cNvPr id="75" name="Picture 74"/>
            <p:cNvPicPr>
              <a:picLocks noChangeAspect="1"/>
            </p:cNvPicPr>
            <p:nvPr/>
          </p:nvPicPr>
          <p:blipFill>
            <a:blip r:embed="rId3"/>
            <a:stretch>
              <a:fillRect/>
            </a:stretch>
          </p:blipFill>
          <p:spPr>
            <a:xfrm flipH="1">
              <a:off x="7826875" y="2724105"/>
              <a:ext cx="104149" cy="104149"/>
            </a:xfrm>
            <a:prstGeom prst="rect">
              <a:avLst/>
            </a:prstGeom>
          </p:spPr>
        </p:pic>
        <p:pic>
          <p:nvPicPr>
            <p:cNvPr id="76" name="Picture 75"/>
            <p:cNvPicPr>
              <a:picLocks noChangeAspect="1"/>
            </p:cNvPicPr>
            <p:nvPr/>
          </p:nvPicPr>
          <p:blipFill>
            <a:blip r:embed="rId3"/>
            <a:stretch>
              <a:fillRect/>
            </a:stretch>
          </p:blipFill>
          <p:spPr>
            <a:xfrm flipH="1">
              <a:off x="7826875" y="2901833"/>
              <a:ext cx="104149" cy="104149"/>
            </a:xfrm>
            <a:prstGeom prst="rect">
              <a:avLst/>
            </a:prstGeom>
          </p:spPr>
        </p:pic>
        <p:pic>
          <p:nvPicPr>
            <p:cNvPr id="77" name="Picture 76"/>
            <p:cNvPicPr>
              <a:picLocks noChangeAspect="1"/>
            </p:cNvPicPr>
            <p:nvPr/>
          </p:nvPicPr>
          <p:blipFill>
            <a:blip r:embed="rId3"/>
            <a:stretch>
              <a:fillRect/>
            </a:stretch>
          </p:blipFill>
          <p:spPr>
            <a:xfrm flipH="1">
              <a:off x="7826875" y="3083685"/>
              <a:ext cx="104149" cy="104149"/>
            </a:xfrm>
            <a:prstGeom prst="rect">
              <a:avLst/>
            </a:prstGeom>
          </p:spPr>
        </p:pic>
        <p:pic>
          <p:nvPicPr>
            <p:cNvPr id="78" name="Picture 77"/>
            <p:cNvPicPr>
              <a:picLocks noChangeAspect="1"/>
            </p:cNvPicPr>
            <p:nvPr/>
          </p:nvPicPr>
          <p:blipFill>
            <a:blip r:embed="rId3"/>
            <a:stretch>
              <a:fillRect/>
            </a:stretch>
          </p:blipFill>
          <p:spPr>
            <a:xfrm flipH="1">
              <a:off x="7826875" y="3231429"/>
              <a:ext cx="104149" cy="104149"/>
            </a:xfrm>
            <a:prstGeom prst="rect">
              <a:avLst/>
            </a:prstGeom>
          </p:spPr>
        </p:pic>
        <p:pic>
          <p:nvPicPr>
            <p:cNvPr id="79" name="Picture 78"/>
            <p:cNvPicPr>
              <a:picLocks noChangeAspect="1"/>
            </p:cNvPicPr>
            <p:nvPr/>
          </p:nvPicPr>
          <p:blipFill>
            <a:blip r:embed="rId3"/>
            <a:stretch>
              <a:fillRect/>
            </a:stretch>
          </p:blipFill>
          <p:spPr>
            <a:xfrm flipH="1">
              <a:off x="7826875" y="3385063"/>
              <a:ext cx="104149" cy="104149"/>
            </a:xfrm>
            <a:prstGeom prst="rect">
              <a:avLst/>
            </a:prstGeom>
          </p:spPr>
        </p:pic>
        <p:pic>
          <p:nvPicPr>
            <p:cNvPr id="80" name="Picture 79"/>
            <p:cNvPicPr>
              <a:picLocks noChangeAspect="1"/>
            </p:cNvPicPr>
            <p:nvPr/>
          </p:nvPicPr>
          <p:blipFill>
            <a:blip r:embed="rId3"/>
            <a:stretch>
              <a:fillRect/>
            </a:stretch>
          </p:blipFill>
          <p:spPr>
            <a:xfrm flipH="1">
              <a:off x="7826875" y="3562791"/>
              <a:ext cx="104149" cy="104149"/>
            </a:xfrm>
            <a:prstGeom prst="rect">
              <a:avLst/>
            </a:prstGeom>
          </p:spPr>
        </p:pic>
        <p:pic>
          <p:nvPicPr>
            <p:cNvPr id="81" name="Picture 80"/>
            <p:cNvPicPr>
              <a:picLocks noChangeAspect="1"/>
            </p:cNvPicPr>
            <p:nvPr/>
          </p:nvPicPr>
          <p:blipFill>
            <a:blip r:embed="rId3"/>
            <a:stretch>
              <a:fillRect/>
            </a:stretch>
          </p:blipFill>
          <p:spPr>
            <a:xfrm flipH="1">
              <a:off x="7826875" y="3744643"/>
              <a:ext cx="104149" cy="104149"/>
            </a:xfrm>
            <a:prstGeom prst="rect">
              <a:avLst/>
            </a:prstGeom>
          </p:spPr>
        </p:pic>
        <p:pic>
          <p:nvPicPr>
            <p:cNvPr id="82" name="Picture 81"/>
            <p:cNvPicPr>
              <a:picLocks noChangeAspect="1"/>
            </p:cNvPicPr>
            <p:nvPr/>
          </p:nvPicPr>
          <p:blipFill>
            <a:blip r:embed="rId3"/>
            <a:stretch>
              <a:fillRect/>
            </a:stretch>
          </p:blipFill>
          <p:spPr>
            <a:xfrm flipH="1">
              <a:off x="7826875" y="3901345"/>
              <a:ext cx="104149" cy="104149"/>
            </a:xfrm>
            <a:prstGeom prst="rect">
              <a:avLst/>
            </a:prstGeom>
          </p:spPr>
        </p:pic>
        <p:pic>
          <p:nvPicPr>
            <p:cNvPr id="83" name="Picture 82"/>
            <p:cNvPicPr>
              <a:picLocks noChangeAspect="1"/>
            </p:cNvPicPr>
            <p:nvPr/>
          </p:nvPicPr>
          <p:blipFill>
            <a:blip r:embed="rId3"/>
            <a:stretch>
              <a:fillRect/>
            </a:stretch>
          </p:blipFill>
          <p:spPr>
            <a:xfrm flipH="1">
              <a:off x="7826875" y="4054979"/>
              <a:ext cx="104149" cy="104149"/>
            </a:xfrm>
            <a:prstGeom prst="rect">
              <a:avLst/>
            </a:prstGeom>
          </p:spPr>
        </p:pic>
        <p:pic>
          <p:nvPicPr>
            <p:cNvPr id="84" name="Picture 83"/>
            <p:cNvPicPr>
              <a:picLocks noChangeAspect="1"/>
            </p:cNvPicPr>
            <p:nvPr/>
          </p:nvPicPr>
          <p:blipFill>
            <a:blip r:embed="rId3"/>
            <a:stretch>
              <a:fillRect/>
            </a:stretch>
          </p:blipFill>
          <p:spPr>
            <a:xfrm flipH="1">
              <a:off x="7826875" y="4232707"/>
              <a:ext cx="104149" cy="104149"/>
            </a:xfrm>
            <a:prstGeom prst="rect">
              <a:avLst/>
            </a:prstGeom>
          </p:spPr>
        </p:pic>
        <p:pic>
          <p:nvPicPr>
            <p:cNvPr id="85" name="Picture 84"/>
            <p:cNvPicPr>
              <a:picLocks noChangeAspect="1"/>
            </p:cNvPicPr>
            <p:nvPr/>
          </p:nvPicPr>
          <p:blipFill>
            <a:blip r:embed="rId3"/>
            <a:stretch>
              <a:fillRect/>
            </a:stretch>
          </p:blipFill>
          <p:spPr>
            <a:xfrm flipH="1">
              <a:off x="7826875" y="4414559"/>
              <a:ext cx="104149" cy="104149"/>
            </a:xfrm>
            <a:prstGeom prst="rect">
              <a:avLst/>
            </a:prstGeom>
          </p:spPr>
        </p:pic>
        <p:pic>
          <p:nvPicPr>
            <p:cNvPr id="86" name="Picture 85"/>
            <p:cNvPicPr>
              <a:picLocks noChangeAspect="1"/>
            </p:cNvPicPr>
            <p:nvPr/>
          </p:nvPicPr>
          <p:blipFill>
            <a:blip r:embed="rId3"/>
            <a:stretch>
              <a:fillRect/>
            </a:stretch>
          </p:blipFill>
          <p:spPr>
            <a:xfrm flipH="1">
              <a:off x="7826875" y="4580736"/>
              <a:ext cx="104149" cy="104149"/>
            </a:xfrm>
            <a:prstGeom prst="rect">
              <a:avLst/>
            </a:prstGeom>
          </p:spPr>
        </p:pic>
        <p:pic>
          <p:nvPicPr>
            <p:cNvPr id="87" name="Picture 86"/>
            <p:cNvPicPr>
              <a:picLocks noChangeAspect="1"/>
            </p:cNvPicPr>
            <p:nvPr/>
          </p:nvPicPr>
          <p:blipFill>
            <a:blip r:embed="rId3"/>
            <a:stretch>
              <a:fillRect/>
            </a:stretch>
          </p:blipFill>
          <p:spPr>
            <a:xfrm flipH="1">
              <a:off x="7826875" y="4734370"/>
              <a:ext cx="104149" cy="104149"/>
            </a:xfrm>
            <a:prstGeom prst="rect">
              <a:avLst/>
            </a:prstGeom>
          </p:spPr>
        </p:pic>
        <p:pic>
          <p:nvPicPr>
            <p:cNvPr id="88" name="Picture 87"/>
            <p:cNvPicPr>
              <a:picLocks noChangeAspect="1"/>
            </p:cNvPicPr>
            <p:nvPr/>
          </p:nvPicPr>
          <p:blipFill>
            <a:blip r:embed="rId3"/>
            <a:stretch>
              <a:fillRect/>
            </a:stretch>
          </p:blipFill>
          <p:spPr>
            <a:xfrm flipH="1">
              <a:off x="7826875" y="4912098"/>
              <a:ext cx="104149" cy="104149"/>
            </a:xfrm>
            <a:prstGeom prst="rect">
              <a:avLst/>
            </a:prstGeom>
          </p:spPr>
        </p:pic>
      </p:grpSp>
      <p:pic>
        <p:nvPicPr>
          <p:cNvPr id="90" name="Picture 89"/>
          <p:cNvPicPr>
            <a:picLocks noChangeAspect="1"/>
          </p:cNvPicPr>
          <p:nvPr/>
        </p:nvPicPr>
        <p:blipFill>
          <a:blip r:embed="rId4"/>
          <a:stretch>
            <a:fillRect/>
          </a:stretch>
        </p:blipFill>
        <p:spPr>
          <a:xfrm>
            <a:off x="5349717" y="4229092"/>
            <a:ext cx="156978" cy="117582"/>
          </a:xfrm>
          <a:prstGeom prst="rect">
            <a:avLst/>
          </a:prstGeom>
        </p:spPr>
      </p:pic>
      <p:pic>
        <p:nvPicPr>
          <p:cNvPr id="91" name="Picture 90"/>
          <p:cNvPicPr>
            <a:picLocks noChangeAspect="1"/>
          </p:cNvPicPr>
          <p:nvPr/>
        </p:nvPicPr>
        <p:blipFill>
          <a:blip r:embed="rId4"/>
          <a:stretch>
            <a:fillRect/>
          </a:stretch>
        </p:blipFill>
        <p:spPr>
          <a:xfrm>
            <a:off x="5349717" y="4723662"/>
            <a:ext cx="156978" cy="117582"/>
          </a:xfrm>
          <a:prstGeom prst="rect">
            <a:avLst/>
          </a:prstGeom>
        </p:spPr>
      </p:pic>
      <p:pic>
        <p:nvPicPr>
          <p:cNvPr id="92" name="Picture 91"/>
          <p:cNvPicPr>
            <a:picLocks noChangeAspect="1"/>
          </p:cNvPicPr>
          <p:nvPr/>
        </p:nvPicPr>
        <p:blipFill>
          <a:blip r:embed="rId4"/>
          <a:stretch>
            <a:fillRect/>
          </a:stretch>
        </p:blipFill>
        <p:spPr>
          <a:xfrm>
            <a:off x="5349717" y="3072562"/>
            <a:ext cx="156978" cy="117582"/>
          </a:xfrm>
          <a:prstGeom prst="rect">
            <a:avLst/>
          </a:prstGeom>
        </p:spPr>
      </p:pic>
      <p:pic>
        <p:nvPicPr>
          <p:cNvPr id="94" name="Picture 93"/>
          <p:cNvPicPr>
            <a:picLocks noChangeAspect="1"/>
          </p:cNvPicPr>
          <p:nvPr/>
        </p:nvPicPr>
        <p:blipFill>
          <a:blip r:embed="rId4"/>
          <a:stretch>
            <a:fillRect/>
          </a:stretch>
        </p:blipFill>
        <p:spPr>
          <a:xfrm>
            <a:off x="7797174" y="2718215"/>
            <a:ext cx="156978" cy="117582"/>
          </a:xfrm>
          <a:prstGeom prst="rect">
            <a:avLst/>
          </a:prstGeom>
        </p:spPr>
      </p:pic>
      <p:pic>
        <p:nvPicPr>
          <p:cNvPr id="95" name="Picture 94"/>
          <p:cNvPicPr>
            <a:picLocks noChangeAspect="1"/>
          </p:cNvPicPr>
          <p:nvPr/>
        </p:nvPicPr>
        <p:blipFill>
          <a:blip r:embed="rId4"/>
          <a:stretch>
            <a:fillRect/>
          </a:stretch>
        </p:blipFill>
        <p:spPr>
          <a:xfrm>
            <a:off x="7797174" y="4409201"/>
            <a:ext cx="156978" cy="117582"/>
          </a:xfrm>
          <a:prstGeom prst="rect">
            <a:avLst/>
          </a:prstGeom>
        </p:spPr>
      </p:pic>
      <p:pic>
        <p:nvPicPr>
          <p:cNvPr id="96" name="Picture 95"/>
          <p:cNvPicPr>
            <a:picLocks noChangeAspect="1"/>
          </p:cNvPicPr>
          <p:nvPr/>
        </p:nvPicPr>
        <p:blipFill>
          <a:blip r:embed="rId4"/>
          <a:stretch>
            <a:fillRect/>
          </a:stretch>
        </p:blipFill>
        <p:spPr>
          <a:xfrm>
            <a:off x="7797174" y="4576268"/>
            <a:ext cx="156978" cy="117582"/>
          </a:xfrm>
          <a:prstGeom prst="rect">
            <a:avLst/>
          </a:prstGeom>
        </p:spPr>
      </p:pic>
      <p:pic>
        <p:nvPicPr>
          <p:cNvPr id="97" name="Picture 96"/>
          <p:cNvPicPr>
            <a:picLocks noChangeAspect="1"/>
          </p:cNvPicPr>
          <p:nvPr/>
        </p:nvPicPr>
        <p:blipFill>
          <a:blip r:embed="rId4"/>
          <a:stretch>
            <a:fillRect/>
          </a:stretch>
        </p:blipFill>
        <p:spPr>
          <a:xfrm>
            <a:off x="3026289" y="3734411"/>
            <a:ext cx="156978" cy="117582"/>
          </a:xfrm>
          <a:prstGeom prst="rect">
            <a:avLst/>
          </a:prstGeom>
        </p:spPr>
      </p:pic>
      <p:pic>
        <p:nvPicPr>
          <p:cNvPr id="98" name="Picture 97"/>
          <p:cNvPicPr>
            <a:picLocks noChangeAspect="1"/>
          </p:cNvPicPr>
          <p:nvPr/>
        </p:nvPicPr>
        <p:blipFill>
          <a:blip r:embed="rId4"/>
          <a:stretch>
            <a:fillRect/>
          </a:stretch>
        </p:blipFill>
        <p:spPr>
          <a:xfrm>
            <a:off x="3026289" y="2712273"/>
            <a:ext cx="156978" cy="117582"/>
          </a:xfrm>
          <a:prstGeom prst="rect">
            <a:avLst/>
          </a:prstGeom>
        </p:spPr>
      </p:pic>
      <p:pic>
        <p:nvPicPr>
          <p:cNvPr id="99" name="Picture 98"/>
          <p:cNvPicPr>
            <a:picLocks noChangeAspect="1"/>
          </p:cNvPicPr>
          <p:nvPr/>
        </p:nvPicPr>
        <p:blipFill>
          <a:blip r:embed="rId4"/>
          <a:stretch>
            <a:fillRect/>
          </a:stretch>
        </p:blipFill>
        <p:spPr>
          <a:xfrm>
            <a:off x="10325364" y="2901274"/>
            <a:ext cx="156978" cy="117582"/>
          </a:xfrm>
          <a:prstGeom prst="rect">
            <a:avLst/>
          </a:prstGeom>
        </p:spPr>
      </p:pic>
      <p:pic>
        <p:nvPicPr>
          <p:cNvPr id="100" name="Picture 99"/>
          <p:cNvPicPr>
            <a:picLocks noChangeAspect="1"/>
          </p:cNvPicPr>
          <p:nvPr/>
        </p:nvPicPr>
        <p:blipFill>
          <a:blip r:embed="rId4"/>
          <a:stretch>
            <a:fillRect/>
          </a:stretch>
        </p:blipFill>
        <p:spPr>
          <a:xfrm>
            <a:off x="10325364" y="4912098"/>
            <a:ext cx="156978" cy="117582"/>
          </a:xfrm>
          <a:prstGeom prst="rect">
            <a:avLst/>
          </a:prstGeom>
        </p:spPr>
      </p:pic>
      <p:pic>
        <p:nvPicPr>
          <p:cNvPr id="101" name="תמונה 1" descr="G:\לקוחות\אייל גור\קרן נריה\basic\ניירת\וורד\images\בלאנק-1_03.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102" name="Rounded Rectangle 101"/>
          <p:cNvSpPr/>
          <p:nvPr/>
        </p:nvSpPr>
        <p:spPr>
          <a:xfrm>
            <a:off x="3448879" y="5379264"/>
            <a:ext cx="2124636"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&lt;&lt; חזרה לדף הראשי</a:t>
            </a:r>
            <a:endParaRPr lang="he-IL" sz="2000" b="1" dirty="0">
              <a:solidFill>
                <a:schemeClr val="accent4">
                  <a:lumMod val="50000"/>
                </a:schemeClr>
              </a:solidFill>
            </a:endParaRPr>
          </a:p>
        </p:txBody>
      </p:sp>
    </p:spTree>
    <p:extLst>
      <p:ext uri="{BB962C8B-B14F-4D97-AF65-F5344CB8AC3E}">
        <p14:creationId xmlns:p14="http://schemas.microsoft.com/office/powerpoint/2010/main" val="593012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מערכת התרומות למלגות</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6" name="Rounded Rectangle 5"/>
          <p:cNvSpPr/>
          <p:nvPr/>
        </p:nvSpPr>
        <p:spPr>
          <a:xfrm>
            <a:off x="1080613" y="5379264"/>
            <a:ext cx="2124636" cy="739588"/>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accent4">
                    <a:lumMod val="50000"/>
                  </a:schemeClr>
                </a:solidFill>
              </a:rPr>
              <a:t>המשך &gt;&gt;</a:t>
            </a:r>
            <a:endParaRPr lang="he-IL" sz="2800" b="1" dirty="0">
              <a:solidFill>
                <a:schemeClr val="accent4">
                  <a:lumMod val="50000"/>
                </a:schemeClr>
              </a:solidFill>
            </a:endParaRPr>
          </a:p>
        </p:txBody>
      </p:sp>
      <p:sp>
        <p:nvSpPr>
          <p:cNvPr id="7" name="Rounded Rectangle 6"/>
          <p:cNvSpPr/>
          <p:nvPr/>
        </p:nvSpPr>
        <p:spPr>
          <a:xfrm>
            <a:off x="1080613" y="1376890"/>
            <a:ext cx="9919522" cy="739588"/>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bg1"/>
                </a:solidFill>
              </a:rPr>
              <a:t>הזן סכום תרומה והשתמש במחוונים להקצאת הסכום לכל ישיבה </a:t>
            </a:r>
            <a:endParaRPr lang="he-IL" sz="2800" b="1" dirty="0">
              <a:solidFill>
                <a:schemeClr val="bg1"/>
              </a:solidFill>
            </a:endParaRPr>
          </a:p>
        </p:txBody>
      </p:sp>
      <p:sp>
        <p:nvSpPr>
          <p:cNvPr id="9" name="Rectangle 8"/>
          <p:cNvSpPr/>
          <p:nvPr/>
        </p:nvSpPr>
        <p:spPr>
          <a:xfrm>
            <a:off x="1080613" y="2404155"/>
            <a:ext cx="7794885" cy="27534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0" name="TextBox 9"/>
          <p:cNvSpPr txBox="1"/>
          <p:nvPr/>
        </p:nvSpPr>
        <p:spPr>
          <a:xfrm>
            <a:off x="6285939" y="2790825"/>
            <a:ext cx="1838325" cy="2185466"/>
          </a:xfrm>
          <a:prstGeom prst="rect">
            <a:avLst/>
          </a:prstGeom>
          <a:noFill/>
        </p:spPr>
        <p:txBody>
          <a:bodyPr wrap="square" rtlCol="1">
            <a:spAutoFit/>
          </a:bodyPr>
          <a:lstStyle/>
          <a:p>
            <a:endParaRPr lang="he-IL" dirty="0"/>
          </a:p>
        </p:txBody>
      </p:sp>
      <p:sp>
        <p:nvSpPr>
          <p:cNvPr id="12" name="TextBox 11"/>
          <p:cNvSpPr txBox="1"/>
          <p:nvPr/>
        </p:nvSpPr>
        <p:spPr>
          <a:xfrm>
            <a:off x="5063564" y="2476500"/>
            <a:ext cx="3127578" cy="2585323"/>
          </a:xfrm>
          <a:prstGeom prst="rect">
            <a:avLst/>
          </a:prstGeom>
          <a:noFill/>
        </p:spPr>
        <p:txBody>
          <a:bodyPr wrap="square" rtlCol="1">
            <a:spAutoFit/>
          </a:bodyPr>
          <a:lstStyle/>
          <a:p>
            <a:r>
              <a:rPr lang="he-IL" dirty="0" smtClean="0"/>
              <a:t>איתמר</a:t>
            </a:r>
          </a:p>
          <a:p>
            <a:r>
              <a:rPr lang="he-IL" dirty="0" smtClean="0"/>
              <a:t>ישיבת הר שלום (חומש)</a:t>
            </a:r>
          </a:p>
          <a:p>
            <a:r>
              <a:rPr lang="he-IL" dirty="0" smtClean="0"/>
              <a:t>ישיבת מדברה כעדן</a:t>
            </a:r>
          </a:p>
          <a:p>
            <a:r>
              <a:rPr lang="he-IL" dirty="0" smtClean="0"/>
              <a:t>בית מדרש גבוה לתורה ולהוראה</a:t>
            </a:r>
          </a:p>
          <a:p>
            <a:r>
              <a:rPr lang="he-IL" dirty="0" smtClean="0"/>
              <a:t>ישיבת נתיב טפחות</a:t>
            </a:r>
          </a:p>
          <a:p>
            <a:r>
              <a:rPr lang="he-IL" dirty="0" smtClean="0"/>
              <a:t>ישיבת אורות שאול</a:t>
            </a:r>
          </a:p>
          <a:p>
            <a:r>
              <a:rPr lang="he-IL" dirty="0" smtClean="0"/>
              <a:t>בית מדרש </a:t>
            </a:r>
            <a:r>
              <a:rPr lang="he-IL" dirty="0" err="1" smtClean="0"/>
              <a:t>רעותא</a:t>
            </a:r>
            <a:endParaRPr lang="he-IL" dirty="0" smtClean="0"/>
          </a:p>
          <a:p>
            <a:r>
              <a:rPr lang="he-IL" dirty="0" smtClean="0"/>
              <a:t>ישיבת פעמי יפו – שירת ישיבת ברכת התורה שבי שומרון</a:t>
            </a:r>
          </a:p>
        </p:txBody>
      </p:sp>
      <p:pic>
        <p:nvPicPr>
          <p:cNvPr id="99" name="Picture 98"/>
          <p:cNvPicPr>
            <a:picLocks noChangeAspect="1"/>
          </p:cNvPicPr>
          <p:nvPr/>
        </p:nvPicPr>
        <p:blipFill>
          <a:blip r:embed="rId2"/>
          <a:stretch>
            <a:fillRect/>
          </a:stretch>
        </p:blipFill>
        <p:spPr>
          <a:xfrm>
            <a:off x="8141206" y="2569154"/>
            <a:ext cx="276022" cy="206750"/>
          </a:xfrm>
          <a:prstGeom prst="rect">
            <a:avLst/>
          </a:prstGeom>
        </p:spPr>
      </p:pic>
      <p:pic>
        <p:nvPicPr>
          <p:cNvPr id="89" name="Picture 88"/>
          <p:cNvPicPr>
            <a:picLocks noChangeAspect="1"/>
          </p:cNvPicPr>
          <p:nvPr/>
        </p:nvPicPr>
        <p:blipFill>
          <a:blip r:embed="rId2"/>
          <a:stretch>
            <a:fillRect/>
          </a:stretch>
        </p:blipFill>
        <p:spPr>
          <a:xfrm>
            <a:off x="8141206" y="2836229"/>
            <a:ext cx="276022" cy="206750"/>
          </a:xfrm>
          <a:prstGeom prst="rect">
            <a:avLst/>
          </a:prstGeom>
        </p:spPr>
      </p:pic>
      <p:pic>
        <p:nvPicPr>
          <p:cNvPr id="93" name="Picture 92"/>
          <p:cNvPicPr>
            <a:picLocks noChangeAspect="1"/>
          </p:cNvPicPr>
          <p:nvPr/>
        </p:nvPicPr>
        <p:blipFill>
          <a:blip r:embed="rId2"/>
          <a:stretch>
            <a:fillRect/>
          </a:stretch>
        </p:blipFill>
        <p:spPr>
          <a:xfrm>
            <a:off x="8141206" y="3140387"/>
            <a:ext cx="276022" cy="206750"/>
          </a:xfrm>
          <a:prstGeom prst="rect">
            <a:avLst/>
          </a:prstGeom>
        </p:spPr>
      </p:pic>
      <p:pic>
        <p:nvPicPr>
          <p:cNvPr id="101" name="Picture 100"/>
          <p:cNvPicPr>
            <a:picLocks noChangeAspect="1"/>
          </p:cNvPicPr>
          <p:nvPr/>
        </p:nvPicPr>
        <p:blipFill>
          <a:blip r:embed="rId2"/>
          <a:stretch>
            <a:fillRect/>
          </a:stretch>
        </p:blipFill>
        <p:spPr>
          <a:xfrm>
            <a:off x="8141206" y="3404625"/>
            <a:ext cx="276022" cy="206750"/>
          </a:xfrm>
          <a:prstGeom prst="rect">
            <a:avLst/>
          </a:prstGeom>
        </p:spPr>
      </p:pic>
      <p:pic>
        <p:nvPicPr>
          <p:cNvPr id="102" name="Picture 101"/>
          <p:cNvPicPr>
            <a:picLocks noChangeAspect="1"/>
          </p:cNvPicPr>
          <p:nvPr/>
        </p:nvPicPr>
        <p:blipFill>
          <a:blip r:embed="rId2"/>
          <a:stretch>
            <a:fillRect/>
          </a:stretch>
        </p:blipFill>
        <p:spPr>
          <a:xfrm>
            <a:off x="8141206" y="3671127"/>
            <a:ext cx="276022" cy="206750"/>
          </a:xfrm>
          <a:prstGeom prst="rect">
            <a:avLst/>
          </a:prstGeom>
        </p:spPr>
      </p:pic>
      <p:pic>
        <p:nvPicPr>
          <p:cNvPr id="103" name="Picture 102"/>
          <p:cNvPicPr>
            <a:picLocks noChangeAspect="1"/>
          </p:cNvPicPr>
          <p:nvPr/>
        </p:nvPicPr>
        <p:blipFill>
          <a:blip r:embed="rId2"/>
          <a:stretch>
            <a:fillRect/>
          </a:stretch>
        </p:blipFill>
        <p:spPr>
          <a:xfrm>
            <a:off x="8141206" y="3937629"/>
            <a:ext cx="276022" cy="206750"/>
          </a:xfrm>
          <a:prstGeom prst="rect">
            <a:avLst/>
          </a:prstGeom>
        </p:spPr>
      </p:pic>
      <p:pic>
        <p:nvPicPr>
          <p:cNvPr id="104" name="Picture 103"/>
          <p:cNvPicPr>
            <a:picLocks noChangeAspect="1"/>
          </p:cNvPicPr>
          <p:nvPr/>
        </p:nvPicPr>
        <p:blipFill>
          <a:blip r:embed="rId2"/>
          <a:stretch>
            <a:fillRect/>
          </a:stretch>
        </p:blipFill>
        <p:spPr>
          <a:xfrm>
            <a:off x="8141206" y="4225306"/>
            <a:ext cx="276022" cy="206750"/>
          </a:xfrm>
          <a:prstGeom prst="rect">
            <a:avLst/>
          </a:prstGeom>
        </p:spPr>
      </p:pic>
      <p:pic>
        <p:nvPicPr>
          <p:cNvPr id="105" name="Picture 104"/>
          <p:cNvPicPr>
            <a:picLocks noChangeAspect="1"/>
          </p:cNvPicPr>
          <p:nvPr/>
        </p:nvPicPr>
        <p:blipFill>
          <a:blip r:embed="rId2"/>
          <a:stretch>
            <a:fillRect/>
          </a:stretch>
        </p:blipFill>
        <p:spPr>
          <a:xfrm>
            <a:off x="8141206" y="4478890"/>
            <a:ext cx="276022" cy="206750"/>
          </a:xfrm>
          <a:prstGeom prst="rect">
            <a:avLst/>
          </a:prstGeom>
        </p:spPr>
      </p:pic>
      <p:pic>
        <p:nvPicPr>
          <p:cNvPr id="106" name="Picture 105"/>
          <p:cNvPicPr>
            <a:picLocks noChangeAspect="1"/>
          </p:cNvPicPr>
          <p:nvPr/>
        </p:nvPicPr>
        <p:blipFill>
          <a:blip r:embed="rId2"/>
          <a:stretch>
            <a:fillRect/>
          </a:stretch>
        </p:blipFill>
        <p:spPr>
          <a:xfrm>
            <a:off x="8141206" y="4774250"/>
            <a:ext cx="276022" cy="206750"/>
          </a:xfrm>
          <a:prstGeom prst="rect">
            <a:avLst/>
          </a:prstGeom>
        </p:spPr>
      </p:pic>
      <p:sp>
        <p:nvSpPr>
          <p:cNvPr id="3" name="Rectangle 2"/>
          <p:cNvSpPr/>
          <p:nvPr/>
        </p:nvSpPr>
        <p:spPr>
          <a:xfrm>
            <a:off x="9144000" y="2589097"/>
            <a:ext cx="2057906" cy="638824"/>
          </a:xfrm>
          <a:prstGeom prst="rect">
            <a:avLst/>
          </a:prstGeom>
          <a:solidFill>
            <a:schemeClr val="accent4">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rgbClr val="00B050"/>
                </a:solidFill>
              </a:rPr>
              <a:t>3600 ש"ח</a:t>
            </a:r>
            <a:endParaRPr lang="he-IL" sz="2800" b="1" dirty="0">
              <a:solidFill>
                <a:srgbClr val="00B050"/>
              </a:solidFill>
            </a:endParaRPr>
          </a:p>
        </p:txBody>
      </p:sp>
      <p:sp>
        <p:nvSpPr>
          <p:cNvPr id="5" name="TextBox 4"/>
          <p:cNvSpPr txBox="1"/>
          <p:nvPr/>
        </p:nvSpPr>
        <p:spPr>
          <a:xfrm>
            <a:off x="9413090" y="2220507"/>
            <a:ext cx="1856135" cy="369332"/>
          </a:xfrm>
          <a:prstGeom prst="rect">
            <a:avLst/>
          </a:prstGeom>
          <a:noFill/>
        </p:spPr>
        <p:txBody>
          <a:bodyPr wrap="square" rtlCol="1">
            <a:spAutoFit/>
          </a:bodyPr>
          <a:lstStyle/>
          <a:p>
            <a:r>
              <a:rPr lang="he-IL" dirty="0" smtClean="0"/>
              <a:t>הזן סכום לתרומה:</a:t>
            </a:r>
            <a:endParaRPr lang="he-IL" dirty="0"/>
          </a:p>
        </p:txBody>
      </p:sp>
      <p:sp>
        <p:nvSpPr>
          <p:cNvPr id="11" name="Rectangle 10"/>
          <p:cNvSpPr/>
          <p:nvPr/>
        </p:nvSpPr>
        <p:spPr>
          <a:xfrm>
            <a:off x="3139852" y="2649670"/>
            <a:ext cx="1638300" cy="45719"/>
          </a:xfrm>
          <a:prstGeom prst="rect">
            <a:avLst/>
          </a:prstGeom>
          <a:solidFill>
            <a:schemeClr val="bg2">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Oval 12"/>
          <p:cNvSpPr/>
          <p:nvPr/>
        </p:nvSpPr>
        <p:spPr>
          <a:xfrm>
            <a:off x="3598359" y="2593154"/>
            <a:ext cx="158750" cy="158750"/>
          </a:xfrm>
          <a:prstGeom prst="ellipse">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22" name="Oval 121"/>
          <p:cNvSpPr/>
          <p:nvPr/>
        </p:nvSpPr>
        <p:spPr>
          <a:xfrm>
            <a:off x="3635385" y="2630180"/>
            <a:ext cx="84698" cy="84698"/>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24" name="Rectangle 123"/>
          <p:cNvSpPr/>
          <p:nvPr/>
        </p:nvSpPr>
        <p:spPr>
          <a:xfrm>
            <a:off x="3139852" y="2916745"/>
            <a:ext cx="1638300" cy="45719"/>
          </a:xfrm>
          <a:prstGeom prst="rect">
            <a:avLst/>
          </a:prstGeom>
          <a:solidFill>
            <a:schemeClr val="bg2">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5" name="Oval 124"/>
          <p:cNvSpPr/>
          <p:nvPr/>
        </p:nvSpPr>
        <p:spPr>
          <a:xfrm>
            <a:off x="3598359" y="2860229"/>
            <a:ext cx="158750" cy="158750"/>
          </a:xfrm>
          <a:prstGeom prst="ellipse">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26" name="Oval 125"/>
          <p:cNvSpPr/>
          <p:nvPr/>
        </p:nvSpPr>
        <p:spPr>
          <a:xfrm>
            <a:off x="3635385" y="2897255"/>
            <a:ext cx="84698" cy="84698"/>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32" name="Rectangle 131"/>
          <p:cNvSpPr/>
          <p:nvPr/>
        </p:nvSpPr>
        <p:spPr>
          <a:xfrm>
            <a:off x="3139852" y="3217088"/>
            <a:ext cx="1638300" cy="45719"/>
          </a:xfrm>
          <a:prstGeom prst="rect">
            <a:avLst/>
          </a:prstGeom>
          <a:solidFill>
            <a:schemeClr val="bg2">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39" name="Group 38"/>
          <p:cNvGrpSpPr/>
          <p:nvPr/>
        </p:nvGrpSpPr>
        <p:grpSpPr>
          <a:xfrm>
            <a:off x="3463889" y="3160572"/>
            <a:ext cx="158750" cy="158750"/>
            <a:chOff x="3598359" y="3160572"/>
            <a:chExt cx="158750" cy="158750"/>
          </a:xfrm>
        </p:grpSpPr>
        <p:sp>
          <p:nvSpPr>
            <p:cNvPr id="133" name="Oval 132"/>
            <p:cNvSpPr/>
            <p:nvPr/>
          </p:nvSpPr>
          <p:spPr>
            <a:xfrm>
              <a:off x="3598359" y="3160572"/>
              <a:ext cx="158750" cy="158750"/>
            </a:xfrm>
            <a:prstGeom prst="ellipse">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34" name="Oval 133"/>
            <p:cNvSpPr/>
            <p:nvPr/>
          </p:nvSpPr>
          <p:spPr>
            <a:xfrm>
              <a:off x="3635385" y="3197598"/>
              <a:ext cx="84698" cy="84698"/>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grpSp>
      <p:sp>
        <p:nvSpPr>
          <p:cNvPr id="136" name="Rectangle 135"/>
          <p:cNvSpPr/>
          <p:nvPr/>
        </p:nvSpPr>
        <p:spPr>
          <a:xfrm>
            <a:off x="3139852" y="3485141"/>
            <a:ext cx="1638300" cy="45719"/>
          </a:xfrm>
          <a:prstGeom prst="rect">
            <a:avLst/>
          </a:prstGeom>
          <a:solidFill>
            <a:schemeClr val="bg2">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31" name="Group 30"/>
          <p:cNvGrpSpPr/>
          <p:nvPr/>
        </p:nvGrpSpPr>
        <p:grpSpPr>
          <a:xfrm>
            <a:off x="3181502" y="3428625"/>
            <a:ext cx="158750" cy="158750"/>
            <a:chOff x="3598359" y="3428625"/>
            <a:chExt cx="158750" cy="158750"/>
          </a:xfrm>
        </p:grpSpPr>
        <p:sp>
          <p:nvSpPr>
            <p:cNvPr id="137" name="Oval 136"/>
            <p:cNvSpPr/>
            <p:nvPr/>
          </p:nvSpPr>
          <p:spPr>
            <a:xfrm>
              <a:off x="3598359" y="3428625"/>
              <a:ext cx="158750" cy="158750"/>
            </a:xfrm>
            <a:prstGeom prst="ellipse">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38" name="Oval 137"/>
            <p:cNvSpPr/>
            <p:nvPr/>
          </p:nvSpPr>
          <p:spPr>
            <a:xfrm>
              <a:off x="3635385" y="3465651"/>
              <a:ext cx="84698" cy="84698"/>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grpSp>
      <p:sp>
        <p:nvSpPr>
          <p:cNvPr id="140" name="Rectangle 139"/>
          <p:cNvSpPr/>
          <p:nvPr/>
        </p:nvSpPr>
        <p:spPr>
          <a:xfrm>
            <a:off x="3139852" y="3756505"/>
            <a:ext cx="1638300" cy="45719"/>
          </a:xfrm>
          <a:prstGeom prst="rect">
            <a:avLst/>
          </a:prstGeom>
          <a:solidFill>
            <a:schemeClr val="bg2">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30" name="Group 29"/>
          <p:cNvGrpSpPr/>
          <p:nvPr/>
        </p:nvGrpSpPr>
        <p:grpSpPr>
          <a:xfrm>
            <a:off x="4405179" y="3699989"/>
            <a:ext cx="158750" cy="158750"/>
            <a:chOff x="3598359" y="3699989"/>
            <a:chExt cx="158750" cy="158750"/>
          </a:xfrm>
        </p:grpSpPr>
        <p:sp>
          <p:nvSpPr>
            <p:cNvPr id="141" name="Oval 140"/>
            <p:cNvSpPr/>
            <p:nvPr/>
          </p:nvSpPr>
          <p:spPr>
            <a:xfrm>
              <a:off x="3598359" y="3699989"/>
              <a:ext cx="158750" cy="158750"/>
            </a:xfrm>
            <a:prstGeom prst="ellipse">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42" name="Oval 141"/>
            <p:cNvSpPr/>
            <p:nvPr/>
          </p:nvSpPr>
          <p:spPr>
            <a:xfrm>
              <a:off x="3635385" y="3737015"/>
              <a:ext cx="84698" cy="84698"/>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grpSp>
      <p:sp>
        <p:nvSpPr>
          <p:cNvPr id="144" name="Rectangle 143"/>
          <p:cNvSpPr/>
          <p:nvPr/>
        </p:nvSpPr>
        <p:spPr>
          <a:xfrm>
            <a:off x="3139852" y="4018145"/>
            <a:ext cx="1638300" cy="45719"/>
          </a:xfrm>
          <a:prstGeom prst="rect">
            <a:avLst/>
          </a:prstGeom>
          <a:solidFill>
            <a:schemeClr val="bg2">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29" name="Group 28"/>
          <p:cNvGrpSpPr/>
          <p:nvPr/>
        </p:nvGrpSpPr>
        <p:grpSpPr>
          <a:xfrm>
            <a:off x="4230368" y="3961629"/>
            <a:ext cx="158750" cy="158750"/>
            <a:chOff x="3598359" y="3961629"/>
            <a:chExt cx="158750" cy="158750"/>
          </a:xfrm>
        </p:grpSpPr>
        <p:sp>
          <p:nvSpPr>
            <p:cNvPr id="145" name="Oval 144"/>
            <p:cNvSpPr/>
            <p:nvPr/>
          </p:nvSpPr>
          <p:spPr>
            <a:xfrm>
              <a:off x="3598359" y="3961629"/>
              <a:ext cx="158750" cy="158750"/>
            </a:xfrm>
            <a:prstGeom prst="ellipse">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46" name="Oval 145"/>
            <p:cNvSpPr/>
            <p:nvPr/>
          </p:nvSpPr>
          <p:spPr>
            <a:xfrm>
              <a:off x="3635385" y="3998655"/>
              <a:ext cx="84698" cy="84698"/>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grpSp>
      <p:sp>
        <p:nvSpPr>
          <p:cNvPr id="148" name="Rectangle 147"/>
          <p:cNvSpPr/>
          <p:nvPr/>
        </p:nvSpPr>
        <p:spPr>
          <a:xfrm>
            <a:off x="3139852" y="4286216"/>
            <a:ext cx="1638300" cy="45719"/>
          </a:xfrm>
          <a:prstGeom prst="rect">
            <a:avLst/>
          </a:prstGeom>
          <a:solidFill>
            <a:schemeClr val="bg2">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9" name="Oval 148"/>
          <p:cNvSpPr/>
          <p:nvPr/>
        </p:nvSpPr>
        <p:spPr>
          <a:xfrm>
            <a:off x="3289078" y="4229700"/>
            <a:ext cx="158750" cy="158750"/>
          </a:xfrm>
          <a:prstGeom prst="ellipse">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50" name="Oval 149"/>
          <p:cNvSpPr/>
          <p:nvPr/>
        </p:nvSpPr>
        <p:spPr>
          <a:xfrm>
            <a:off x="3326104" y="4266726"/>
            <a:ext cx="84698" cy="84698"/>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52" name="Rectangle 151"/>
          <p:cNvSpPr/>
          <p:nvPr/>
        </p:nvSpPr>
        <p:spPr>
          <a:xfrm>
            <a:off x="3139852" y="4564371"/>
            <a:ext cx="1638300" cy="45719"/>
          </a:xfrm>
          <a:prstGeom prst="rect">
            <a:avLst/>
          </a:prstGeom>
          <a:solidFill>
            <a:schemeClr val="bg2">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28" name="Group 27"/>
          <p:cNvGrpSpPr/>
          <p:nvPr/>
        </p:nvGrpSpPr>
        <p:grpSpPr>
          <a:xfrm>
            <a:off x="4122792" y="4507855"/>
            <a:ext cx="158750" cy="158750"/>
            <a:chOff x="3598359" y="4507855"/>
            <a:chExt cx="158750" cy="158750"/>
          </a:xfrm>
        </p:grpSpPr>
        <p:sp>
          <p:nvSpPr>
            <p:cNvPr id="153" name="Oval 152"/>
            <p:cNvSpPr/>
            <p:nvPr/>
          </p:nvSpPr>
          <p:spPr>
            <a:xfrm>
              <a:off x="3598359" y="4507855"/>
              <a:ext cx="158750" cy="158750"/>
            </a:xfrm>
            <a:prstGeom prst="ellipse">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54" name="Oval 153"/>
            <p:cNvSpPr/>
            <p:nvPr/>
          </p:nvSpPr>
          <p:spPr>
            <a:xfrm>
              <a:off x="3635385" y="4544881"/>
              <a:ext cx="84698" cy="84698"/>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grpSp>
      <p:sp>
        <p:nvSpPr>
          <p:cNvPr id="156" name="Rectangle 155"/>
          <p:cNvSpPr/>
          <p:nvPr/>
        </p:nvSpPr>
        <p:spPr>
          <a:xfrm>
            <a:off x="3139852" y="4832986"/>
            <a:ext cx="1638300" cy="45719"/>
          </a:xfrm>
          <a:prstGeom prst="rect">
            <a:avLst/>
          </a:prstGeom>
          <a:solidFill>
            <a:schemeClr val="bg2">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nvGrpSpPr>
          <p:cNvPr id="21" name="Group 20"/>
          <p:cNvGrpSpPr/>
          <p:nvPr/>
        </p:nvGrpSpPr>
        <p:grpSpPr>
          <a:xfrm>
            <a:off x="4432073" y="4776470"/>
            <a:ext cx="158750" cy="158750"/>
            <a:chOff x="3598359" y="4776470"/>
            <a:chExt cx="158750" cy="158750"/>
          </a:xfrm>
        </p:grpSpPr>
        <p:sp>
          <p:nvSpPr>
            <p:cNvPr id="157" name="Oval 156"/>
            <p:cNvSpPr/>
            <p:nvPr/>
          </p:nvSpPr>
          <p:spPr>
            <a:xfrm>
              <a:off x="3598359" y="4776470"/>
              <a:ext cx="158750" cy="158750"/>
            </a:xfrm>
            <a:prstGeom prst="ellipse">
              <a:avLst/>
            </a:prstGeom>
            <a:gradFill flip="none" rotWithShape="1">
              <a:gsLst>
                <a:gs pos="0">
                  <a:schemeClr val="bg1">
                    <a:lumMod val="75000"/>
                    <a:tint val="66000"/>
                    <a:satMod val="160000"/>
                  </a:schemeClr>
                </a:gs>
                <a:gs pos="50000">
                  <a:schemeClr val="bg1">
                    <a:lumMod val="75000"/>
                    <a:tint val="44500"/>
                    <a:satMod val="160000"/>
                  </a:schemeClr>
                </a:gs>
                <a:gs pos="100000">
                  <a:schemeClr val="bg1">
                    <a:lumMod val="75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sp>
          <p:nvSpPr>
            <p:cNvPr id="158" name="Oval 157"/>
            <p:cNvSpPr/>
            <p:nvPr/>
          </p:nvSpPr>
          <p:spPr>
            <a:xfrm>
              <a:off x="3635385" y="4813496"/>
              <a:ext cx="84698" cy="84698"/>
            </a:xfrm>
            <a:prstGeom prst="ellipse">
              <a:avLst/>
            </a:prstGeo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aseline="-25000" dirty="0"/>
            </a:p>
          </p:txBody>
        </p:sp>
      </p:grpSp>
      <p:sp>
        <p:nvSpPr>
          <p:cNvPr id="160" name="TextBox 159"/>
          <p:cNvSpPr txBox="1"/>
          <p:nvPr/>
        </p:nvSpPr>
        <p:spPr>
          <a:xfrm>
            <a:off x="-166639" y="2476500"/>
            <a:ext cx="3127578" cy="2585323"/>
          </a:xfrm>
          <a:prstGeom prst="rect">
            <a:avLst/>
          </a:prstGeom>
          <a:noFill/>
        </p:spPr>
        <p:txBody>
          <a:bodyPr wrap="square" rtlCol="1">
            <a:spAutoFit/>
          </a:bodyPr>
          <a:lstStyle/>
          <a:p>
            <a:r>
              <a:rPr lang="he-IL" dirty="0" smtClean="0">
                <a:solidFill>
                  <a:srgbClr val="00B050"/>
                </a:solidFill>
              </a:rPr>
              <a:t>212</a:t>
            </a:r>
          </a:p>
          <a:p>
            <a:r>
              <a:rPr lang="he-IL" dirty="0" smtClean="0">
                <a:solidFill>
                  <a:srgbClr val="00B050"/>
                </a:solidFill>
              </a:rPr>
              <a:t>212</a:t>
            </a:r>
          </a:p>
          <a:p>
            <a:r>
              <a:rPr lang="he-IL" dirty="0" smtClean="0">
                <a:solidFill>
                  <a:srgbClr val="00B050"/>
                </a:solidFill>
              </a:rPr>
              <a:t>184</a:t>
            </a:r>
          </a:p>
          <a:p>
            <a:r>
              <a:rPr lang="he-IL" dirty="0" smtClean="0">
                <a:solidFill>
                  <a:srgbClr val="00B050"/>
                </a:solidFill>
              </a:rPr>
              <a:t>26</a:t>
            </a:r>
          </a:p>
          <a:p>
            <a:r>
              <a:rPr lang="he-IL" dirty="0" smtClean="0">
                <a:solidFill>
                  <a:srgbClr val="00B050"/>
                </a:solidFill>
              </a:rPr>
              <a:t>735</a:t>
            </a:r>
          </a:p>
          <a:p>
            <a:r>
              <a:rPr lang="he-IL" dirty="0" smtClean="0">
                <a:solidFill>
                  <a:srgbClr val="00B050"/>
                </a:solidFill>
              </a:rPr>
              <a:t>650</a:t>
            </a:r>
          </a:p>
          <a:p>
            <a:r>
              <a:rPr lang="he-IL" dirty="0" smtClean="0">
                <a:solidFill>
                  <a:srgbClr val="00B050"/>
                </a:solidFill>
              </a:rPr>
              <a:t>43</a:t>
            </a:r>
          </a:p>
          <a:p>
            <a:r>
              <a:rPr lang="he-IL" dirty="0" smtClean="0">
                <a:solidFill>
                  <a:srgbClr val="00B050"/>
                </a:solidFill>
              </a:rPr>
              <a:t>600</a:t>
            </a:r>
          </a:p>
          <a:p>
            <a:r>
              <a:rPr lang="he-IL" dirty="0" smtClean="0">
                <a:solidFill>
                  <a:srgbClr val="00B050"/>
                </a:solidFill>
              </a:rPr>
              <a:t>745</a:t>
            </a:r>
          </a:p>
        </p:txBody>
      </p:sp>
      <p:sp>
        <p:nvSpPr>
          <p:cNvPr id="161" name="Rounded Rectangle 160"/>
          <p:cNvSpPr/>
          <p:nvPr/>
        </p:nvSpPr>
        <p:spPr>
          <a:xfrm>
            <a:off x="9119635" y="3413709"/>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לתרומת מלגות</a:t>
            </a:r>
            <a:endParaRPr lang="he-IL" sz="2400" b="1" dirty="0">
              <a:solidFill>
                <a:schemeClr val="accent4">
                  <a:lumMod val="50000"/>
                </a:schemeClr>
              </a:solidFill>
            </a:endParaRPr>
          </a:p>
        </p:txBody>
      </p:sp>
      <p:sp>
        <p:nvSpPr>
          <p:cNvPr id="162" name="Rounded Rectangle 161"/>
          <p:cNvSpPr/>
          <p:nvPr/>
        </p:nvSpPr>
        <p:spPr>
          <a:xfrm>
            <a:off x="9119635" y="4329729"/>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להנצחות</a:t>
            </a:r>
            <a:endParaRPr lang="he-IL" sz="2400" b="1" dirty="0">
              <a:solidFill>
                <a:schemeClr val="accent4">
                  <a:lumMod val="50000"/>
                </a:schemeClr>
              </a:solidFill>
            </a:endParaRPr>
          </a:p>
        </p:txBody>
      </p:sp>
      <p:sp>
        <p:nvSpPr>
          <p:cNvPr id="163" name="Rounded Rectangle 162"/>
          <p:cNvSpPr/>
          <p:nvPr/>
        </p:nvSpPr>
        <p:spPr>
          <a:xfrm>
            <a:off x="9119635" y="5245749"/>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לתרומות אחרות</a:t>
            </a:r>
            <a:endParaRPr lang="he-IL" sz="2000" b="1" dirty="0">
              <a:solidFill>
                <a:schemeClr val="accent4">
                  <a:lumMod val="50000"/>
                </a:schemeClr>
              </a:solidFill>
            </a:endParaRPr>
          </a:p>
        </p:txBody>
      </p:sp>
      <p:pic>
        <p:nvPicPr>
          <p:cNvPr id="164" name="תמונה 1" descr="G:\לקוחות\אייל גור\קרן נריה\basic\ניירת\וורד\images\בלאנק-1_03.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165" name="Rounded Rectangle 164"/>
          <p:cNvSpPr/>
          <p:nvPr/>
        </p:nvSpPr>
        <p:spPr>
          <a:xfrm>
            <a:off x="3448879" y="5379264"/>
            <a:ext cx="2124636"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&lt;&lt; חזרה לרשימת הישיבות</a:t>
            </a:r>
            <a:endParaRPr lang="he-IL" sz="2000" b="1" dirty="0">
              <a:solidFill>
                <a:schemeClr val="accent4">
                  <a:lumMod val="50000"/>
                </a:schemeClr>
              </a:solidFill>
            </a:endParaRPr>
          </a:p>
        </p:txBody>
      </p:sp>
    </p:spTree>
    <p:extLst>
      <p:ext uri="{BB962C8B-B14F-4D97-AF65-F5344CB8AC3E}">
        <p14:creationId xmlns:p14="http://schemas.microsoft.com/office/powerpoint/2010/main" val="387250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מערכת התרומות למלגות</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6" name="Rounded Rectangle 5"/>
          <p:cNvSpPr/>
          <p:nvPr/>
        </p:nvSpPr>
        <p:spPr>
          <a:xfrm>
            <a:off x="1080613" y="5379264"/>
            <a:ext cx="2124636" cy="739588"/>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accent4">
                    <a:lumMod val="50000"/>
                  </a:schemeClr>
                </a:solidFill>
              </a:rPr>
              <a:t>המשך &gt;&gt;</a:t>
            </a:r>
            <a:endParaRPr lang="he-IL" sz="2800" b="1" dirty="0">
              <a:solidFill>
                <a:schemeClr val="accent4">
                  <a:lumMod val="50000"/>
                </a:schemeClr>
              </a:solidFill>
            </a:endParaRPr>
          </a:p>
        </p:txBody>
      </p:sp>
      <p:sp>
        <p:nvSpPr>
          <p:cNvPr id="7" name="Rounded Rectangle 6"/>
          <p:cNvSpPr/>
          <p:nvPr/>
        </p:nvSpPr>
        <p:spPr>
          <a:xfrm>
            <a:off x="1080613" y="1403387"/>
            <a:ext cx="9919522" cy="739588"/>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bg1"/>
                </a:solidFill>
              </a:rPr>
              <a:t>הזן מספר מלגות או עבור למתן מלגות אישיות</a:t>
            </a:r>
            <a:endParaRPr lang="he-IL" sz="2800" b="1" dirty="0">
              <a:solidFill>
                <a:schemeClr val="bg1"/>
              </a:solidFill>
            </a:endParaRPr>
          </a:p>
        </p:txBody>
      </p:sp>
      <p:sp>
        <p:nvSpPr>
          <p:cNvPr id="9" name="Rectangle 8"/>
          <p:cNvSpPr/>
          <p:nvPr/>
        </p:nvSpPr>
        <p:spPr>
          <a:xfrm>
            <a:off x="1080613" y="2404155"/>
            <a:ext cx="7794885" cy="27534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12" name="TextBox 11"/>
          <p:cNvSpPr txBox="1"/>
          <p:nvPr/>
        </p:nvSpPr>
        <p:spPr>
          <a:xfrm>
            <a:off x="5063564" y="2947145"/>
            <a:ext cx="3127578" cy="2031325"/>
          </a:xfrm>
          <a:prstGeom prst="rect">
            <a:avLst/>
          </a:prstGeom>
          <a:noFill/>
        </p:spPr>
        <p:txBody>
          <a:bodyPr wrap="square" rtlCol="1">
            <a:spAutoFit/>
          </a:bodyPr>
          <a:lstStyle/>
          <a:p>
            <a:r>
              <a:rPr lang="he-IL" dirty="0" smtClean="0"/>
              <a:t>איתמר</a:t>
            </a:r>
          </a:p>
          <a:p>
            <a:r>
              <a:rPr lang="he-IL" dirty="0" smtClean="0"/>
              <a:t>ישיבת הר שלום (חומש)</a:t>
            </a:r>
          </a:p>
          <a:p>
            <a:r>
              <a:rPr lang="he-IL" dirty="0" smtClean="0"/>
              <a:t>ישיבת מדברה כעדן</a:t>
            </a:r>
          </a:p>
          <a:p>
            <a:r>
              <a:rPr lang="he-IL" dirty="0" smtClean="0"/>
              <a:t>בית מדרש גבוה לתורה ולהוראה</a:t>
            </a:r>
          </a:p>
          <a:p>
            <a:r>
              <a:rPr lang="he-IL" dirty="0" smtClean="0"/>
              <a:t>ישיבת נתיב טפחות</a:t>
            </a:r>
          </a:p>
          <a:p>
            <a:r>
              <a:rPr lang="he-IL" dirty="0" smtClean="0"/>
              <a:t>ישיבת אורות שאול</a:t>
            </a:r>
          </a:p>
          <a:p>
            <a:r>
              <a:rPr lang="he-IL" dirty="0" smtClean="0"/>
              <a:t>בית מדרש </a:t>
            </a:r>
            <a:r>
              <a:rPr lang="he-IL" dirty="0" err="1" smtClean="0"/>
              <a:t>רעותא</a:t>
            </a:r>
            <a:endParaRPr lang="he-IL" dirty="0" smtClean="0"/>
          </a:p>
        </p:txBody>
      </p:sp>
      <p:pic>
        <p:nvPicPr>
          <p:cNvPr id="99" name="Picture 98"/>
          <p:cNvPicPr>
            <a:picLocks noChangeAspect="1"/>
          </p:cNvPicPr>
          <p:nvPr/>
        </p:nvPicPr>
        <p:blipFill>
          <a:blip r:embed="rId2"/>
          <a:stretch>
            <a:fillRect/>
          </a:stretch>
        </p:blipFill>
        <p:spPr>
          <a:xfrm>
            <a:off x="8141206" y="3039799"/>
            <a:ext cx="276022" cy="206750"/>
          </a:xfrm>
          <a:prstGeom prst="rect">
            <a:avLst/>
          </a:prstGeom>
        </p:spPr>
      </p:pic>
      <p:pic>
        <p:nvPicPr>
          <p:cNvPr id="89" name="Picture 88"/>
          <p:cNvPicPr>
            <a:picLocks noChangeAspect="1"/>
          </p:cNvPicPr>
          <p:nvPr/>
        </p:nvPicPr>
        <p:blipFill>
          <a:blip r:embed="rId2"/>
          <a:stretch>
            <a:fillRect/>
          </a:stretch>
        </p:blipFill>
        <p:spPr>
          <a:xfrm>
            <a:off x="8141206" y="3306874"/>
            <a:ext cx="276022" cy="206750"/>
          </a:xfrm>
          <a:prstGeom prst="rect">
            <a:avLst/>
          </a:prstGeom>
        </p:spPr>
      </p:pic>
      <p:pic>
        <p:nvPicPr>
          <p:cNvPr id="93" name="Picture 92"/>
          <p:cNvPicPr>
            <a:picLocks noChangeAspect="1"/>
          </p:cNvPicPr>
          <p:nvPr/>
        </p:nvPicPr>
        <p:blipFill>
          <a:blip r:embed="rId2"/>
          <a:stretch>
            <a:fillRect/>
          </a:stretch>
        </p:blipFill>
        <p:spPr>
          <a:xfrm>
            <a:off x="8141206" y="3611032"/>
            <a:ext cx="276022" cy="206750"/>
          </a:xfrm>
          <a:prstGeom prst="rect">
            <a:avLst/>
          </a:prstGeom>
        </p:spPr>
      </p:pic>
      <p:pic>
        <p:nvPicPr>
          <p:cNvPr id="101" name="Picture 100"/>
          <p:cNvPicPr>
            <a:picLocks noChangeAspect="1"/>
          </p:cNvPicPr>
          <p:nvPr/>
        </p:nvPicPr>
        <p:blipFill>
          <a:blip r:embed="rId2"/>
          <a:stretch>
            <a:fillRect/>
          </a:stretch>
        </p:blipFill>
        <p:spPr>
          <a:xfrm>
            <a:off x="8141206" y="3875270"/>
            <a:ext cx="276022" cy="206750"/>
          </a:xfrm>
          <a:prstGeom prst="rect">
            <a:avLst/>
          </a:prstGeom>
        </p:spPr>
      </p:pic>
      <p:pic>
        <p:nvPicPr>
          <p:cNvPr id="102" name="Picture 101"/>
          <p:cNvPicPr>
            <a:picLocks noChangeAspect="1"/>
          </p:cNvPicPr>
          <p:nvPr/>
        </p:nvPicPr>
        <p:blipFill>
          <a:blip r:embed="rId2"/>
          <a:stretch>
            <a:fillRect/>
          </a:stretch>
        </p:blipFill>
        <p:spPr>
          <a:xfrm>
            <a:off x="8141206" y="4141772"/>
            <a:ext cx="276022" cy="206750"/>
          </a:xfrm>
          <a:prstGeom prst="rect">
            <a:avLst/>
          </a:prstGeom>
        </p:spPr>
      </p:pic>
      <p:pic>
        <p:nvPicPr>
          <p:cNvPr id="103" name="Picture 102"/>
          <p:cNvPicPr>
            <a:picLocks noChangeAspect="1"/>
          </p:cNvPicPr>
          <p:nvPr/>
        </p:nvPicPr>
        <p:blipFill>
          <a:blip r:embed="rId2"/>
          <a:stretch>
            <a:fillRect/>
          </a:stretch>
        </p:blipFill>
        <p:spPr>
          <a:xfrm>
            <a:off x="8141206" y="4408274"/>
            <a:ext cx="276022" cy="206750"/>
          </a:xfrm>
          <a:prstGeom prst="rect">
            <a:avLst/>
          </a:prstGeom>
        </p:spPr>
      </p:pic>
      <p:pic>
        <p:nvPicPr>
          <p:cNvPr id="104" name="Picture 103"/>
          <p:cNvPicPr>
            <a:picLocks noChangeAspect="1"/>
          </p:cNvPicPr>
          <p:nvPr/>
        </p:nvPicPr>
        <p:blipFill>
          <a:blip r:embed="rId2"/>
          <a:stretch>
            <a:fillRect/>
          </a:stretch>
        </p:blipFill>
        <p:spPr>
          <a:xfrm>
            <a:off x="8141206" y="4695951"/>
            <a:ext cx="276022" cy="206750"/>
          </a:xfrm>
          <a:prstGeom prst="rect">
            <a:avLst/>
          </a:prstGeom>
        </p:spPr>
      </p:pic>
      <p:pic>
        <p:nvPicPr>
          <p:cNvPr id="164" name="תמונה 1" descr="G:\לקוחות\אייל גור\קרן נריה\basic\ניירת\וורד\images\בלאנק-1_03.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65" name="Rectangle 64"/>
          <p:cNvSpPr/>
          <p:nvPr/>
        </p:nvSpPr>
        <p:spPr>
          <a:xfrm>
            <a:off x="9144000" y="2589097"/>
            <a:ext cx="2057906" cy="638824"/>
          </a:xfrm>
          <a:prstGeom prst="rect">
            <a:avLst/>
          </a:prstGeom>
          <a:solidFill>
            <a:schemeClr val="accent4">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rgbClr val="00B050"/>
                </a:solidFill>
              </a:rPr>
              <a:t>1500 ש"ח</a:t>
            </a:r>
            <a:endParaRPr lang="he-IL" sz="2800" b="1" dirty="0">
              <a:solidFill>
                <a:srgbClr val="00B050"/>
              </a:solidFill>
            </a:endParaRPr>
          </a:p>
        </p:txBody>
      </p:sp>
      <p:sp>
        <p:nvSpPr>
          <p:cNvPr id="66" name="Rounded Rectangle 65"/>
          <p:cNvSpPr/>
          <p:nvPr/>
        </p:nvSpPr>
        <p:spPr>
          <a:xfrm>
            <a:off x="9119635" y="3413709"/>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לתרומות</a:t>
            </a:r>
            <a:endParaRPr lang="he-IL" sz="2400" b="1" dirty="0">
              <a:solidFill>
                <a:schemeClr val="accent4">
                  <a:lumMod val="50000"/>
                </a:schemeClr>
              </a:solidFill>
            </a:endParaRPr>
          </a:p>
        </p:txBody>
      </p:sp>
      <p:sp>
        <p:nvSpPr>
          <p:cNvPr id="67" name="Rounded Rectangle 66"/>
          <p:cNvSpPr/>
          <p:nvPr/>
        </p:nvSpPr>
        <p:spPr>
          <a:xfrm>
            <a:off x="9119635" y="4329729"/>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להנצחות</a:t>
            </a:r>
            <a:endParaRPr lang="he-IL" sz="2400" b="1" dirty="0">
              <a:solidFill>
                <a:schemeClr val="accent4">
                  <a:lumMod val="50000"/>
                </a:schemeClr>
              </a:solidFill>
            </a:endParaRPr>
          </a:p>
        </p:txBody>
      </p:sp>
      <p:sp>
        <p:nvSpPr>
          <p:cNvPr id="68" name="Rounded Rectangle 67"/>
          <p:cNvSpPr/>
          <p:nvPr/>
        </p:nvSpPr>
        <p:spPr>
          <a:xfrm>
            <a:off x="9119635" y="5245749"/>
            <a:ext cx="2124636" cy="739588"/>
          </a:xfrm>
          <a:prstGeom prst="roundRect">
            <a:avLst/>
          </a:prstGeom>
          <a:solidFill>
            <a:schemeClr val="accent4">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לתרומות אחרות</a:t>
            </a:r>
            <a:endParaRPr lang="he-IL" sz="2000" b="1" dirty="0">
              <a:solidFill>
                <a:schemeClr val="accent4">
                  <a:lumMod val="50000"/>
                </a:schemeClr>
              </a:solidFill>
            </a:endParaRPr>
          </a:p>
        </p:txBody>
      </p:sp>
      <p:sp>
        <p:nvSpPr>
          <p:cNvPr id="69" name="TextBox 68"/>
          <p:cNvSpPr txBox="1"/>
          <p:nvPr/>
        </p:nvSpPr>
        <p:spPr>
          <a:xfrm>
            <a:off x="9413090" y="2220507"/>
            <a:ext cx="1856135" cy="369332"/>
          </a:xfrm>
          <a:prstGeom prst="rect">
            <a:avLst/>
          </a:prstGeom>
          <a:noFill/>
        </p:spPr>
        <p:txBody>
          <a:bodyPr wrap="square" rtlCol="1">
            <a:spAutoFit/>
          </a:bodyPr>
          <a:lstStyle/>
          <a:p>
            <a:r>
              <a:rPr lang="he-IL" dirty="0" smtClean="0"/>
              <a:t>סה"כ סכום מלגות</a:t>
            </a:r>
            <a:endParaRPr lang="he-IL" dirty="0"/>
          </a:p>
        </p:txBody>
      </p:sp>
      <p:sp>
        <p:nvSpPr>
          <p:cNvPr id="70" name="TextBox 69"/>
          <p:cNvSpPr txBox="1"/>
          <p:nvPr/>
        </p:nvSpPr>
        <p:spPr>
          <a:xfrm>
            <a:off x="4231085" y="2908509"/>
            <a:ext cx="836300" cy="2031325"/>
          </a:xfrm>
          <a:prstGeom prst="rect">
            <a:avLst/>
          </a:prstGeom>
          <a:noFill/>
        </p:spPr>
        <p:txBody>
          <a:bodyPr wrap="square" rtlCol="1">
            <a:spAutoFit/>
          </a:bodyPr>
          <a:lstStyle/>
          <a:p>
            <a:pPr algn="ctr"/>
            <a:r>
              <a:rPr lang="he-IL" u="sng" dirty="0" smtClean="0">
                <a:solidFill>
                  <a:srgbClr val="00B050"/>
                </a:solidFill>
              </a:rPr>
              <a:t>1</a:t>
            </a:r>
          </a:p>
          <a:p>
            <a:pPr algn="ctr"/>
            <a:r>
              <a:rPr lang="he-IL" u="sng" dirty="0" smtClean="0">
                <a:solidFill>
                  <a:srgbClr val="00B050"/>
                </a:solidFill>
              </a:rPr>
              <a:t>0</a:t>
            </a:r>
          </a:p>
          <a:p>
            <a:pPr algn="ctr"/>
            <a:r>
              <a:rPr lang="he-IL" u="sng" dirty="0" smtClean="0">
                <a:solidFill>
                  <a:srgbClr val="00B050"/>
                </a:solidFill>
              </a:rPr>
              <a:t>2</a:t>
            </a:r>
          </a:p>
          <a:p>
            <a:pPr algn="ctr"/>
            <a:r>
              <a:rPr lang="he-IL" u="sng" dirty="0" smtClean="0">
                <a:solidFill>
                  <a:srgbClr val="00B050"/>
                </a:solidFill>
              </a:rPr>
              <a:t>1</a:t>
            </a:r>
          </a:p>
          <a:p>
            <a:pPr algn="ctr"/>
            <a:r>
              <a:rPr lang="he-IL" u="sng" dirty="0" smtClean="0">
                <a:solidFill>
                  <a:srgbClr val="00B050"/>
                </a:solidFill>
              </a:rPr>
              <a:t>0</a:t>
            </a:r>
          </a:p>
          <a:p>
            <a:pPr algn="ctr"/>
            <a:r>
              <a:rPr lang="he-IL" u="sng" dirty="0" smtClean="0">
                <a:solidFill>
                  <a:srgbClr val="00B050"/>
                </a:solidFill>
              </a:rPr>
              <a:t>0</a:t>
            </a:r>
          </a:p>
          <a:p>
            <a:pPr algn="ctr"/>
            <a:r>
              <a:rPr lang="he-IL" u="sng" dirty="0">
                <a:solidFill>
                  <a:srgbClr val="00B050"/>
                </a:solidFill>
              </a:rPr>
              <a:t>1</a:t>
            </a:r>
            <a:endParaRPr lang="he-IL" u="sng" dirty="0" smtClean="0">
              <a:solidFill>
                <a:srgbClr val="00B050"/>
              </a:solidFill>
            </a:endParaRPr>
          </a:p>
        </p:txBody>
      </p:sp>
      <p:sp>
        <p:nvSpPr>
          <p:cNvPr id="15" name="Rectangle 14"/>
          <p:cNvSpPr/>
          <p:nvPr/>
        </p:nvSpPr>
        <p:spPr>
          <a:xfrm>
            <a:off x="4826000" y="2989744"/>
            <a:ext cx="237564" cy="197323"/>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a:t>
            </a:r>
            <a:endParaRPr lang="he-IL" dirty="0"/>
          </a:p>
        </p:txBody>
      </p:sp>
      <p:sp>
        <p:nvSpPr>
          <p:cNvPr id="72" name="Rectangle 71"/>
          <p:cNvSpPr/>
          <p:nvPr/>
        </p:nvSpPr>
        <p:spPr>
          <a:xfrm>
            <a:off x="4218040" y="2989744"/>
            <a:ext cx="237564" cy="197323"/>
          </a:xfrm>
          <a:prstGeom prst="rect">
            <a:avLst/>
          </a:prstGeom>
          <a:solidFill>
            <a:srgbClr val="FF0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bg1"/>
                </a:solidFill>
              </a:rPr>
              <a:t>-</a:t>
            </a:r>
            <a:endParaRPr lang="he-IL" dirty="0">
              <a:solidFill>
                <a:schemeClr val="bg1"/>
              </a:solidFill>
            </a:endParaRPr>
          </a:p>
        </p:txBody>
      </p:sp>
      <p:sp>
        <p:nvSpPr>
          <p:cNvPr id="73" name="Rectangle 72"/>
          <p:cNvSpPr/>
          <p:nvPr/>
        </p:nvSpPr>
        <p:spPr>
          <a:xfrm>
            <a:off x="4826000" y="3258176"/>
            <a:ext cx="237564" cy="197323"/>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a:t>
            </a:r>
            <a:endParaRPr lang="he-IL" dirty="0"/>
          </a:p>
        </p:txBody>
      </p:sp>
      <p:sp>
        <p:nvSpPr>
          <p:cNvPr id="74" name="Rectangle 73"/>
          <p:cNvSpPr/>
          <p:nvPr/>
        </p:nvSpPr>
        <p:spPr>
          <a:xfrm>
            <a:off x="4218040" y="3258176"/>
            <a:ext cx="237564" cy="197323"/>
          </a:xfrm>
          <a:prstGeom prst="rect">
            <a:avLst/>
          </a:prstGeom>
          <a:solidFill>
            <a:srgbClr val="FF0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bg1"/>
                </a:solidFill>
              </a:rPr>
              <a:t>-</a:t>
            </a:r>
            <a:endParaRPr lang="he-IL" dirty="0">
              <a:solidFill>
                <a:schemeClr val="bg1"/>
              </a:solidFill>
            </a:endParaRPr>
          </a:p>
        </p:txBody>
      </p:sp>
      <p:sp>
        <p:nvSpPr>
          <p:cNvPr id="75" name="Rectangle 74"/>
          <p:cNvSpPr/>
          <p:nvPr/>
        </p:nvSpPr>
        <p:spPr>
          <a:xfrm>
            <a:off x="4826000" y="3532734"/>
            <a:ext cx="237564" cy="197323"/>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a:t>
            </a:r>
            <a:endParaRPr lang="he-IL" dirty="0"/>
          </a:p>
        </p:txBody>
      </p:sp>
      <p:sp>
        <p:nvSpPr>
          <p:cNvPr id="76" name="Rectangle 75"/>
          <p:cNvSpPr/>
          <p:nvPr/>
        </p:nvSpPr>
        <p:spPr>
          <a:xfrm>
            <a:off x="4218040" y="3532734"/>
            <a:ext cx="237564" cy="197323"/>
          </a:xfrm>
          <a:prstGeom prst="rect">
            <a:avLst/>
          </a:prstGeom>
          <a:solidFill>
            <a:srgbClr val="FF0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bg1"/>
                </a:solidFill>
              </a:rPr>
              <a:t>-</a:t>
            </a:r>
            <a:endParaRPr lang="he-IL" dirty="0">
              <a:solidFill>
                <a:schemeClr val="bg1"/>
              </a:solidFill>
            </a:endParaRPr>
          </a:p>
        </p:txBody>
      </p:sp>
      <p:sp>
        <p:nvSpPr>
          <p:cNvPr id="77" name="Rectangle 76"/>
          <p:cNvSpPr/>
          <p:nvPr/>
        </p:nvSpPr>
        <p:spPr>
          <a:xfrm>
            <a:off x="4826000" y="3817782"/>
            <a:ext cx="237564" cy="197323"/>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a:t>
            </a:r>
            <a:endParaRPr lang="he-IL" dirty="0"/>
          </a:p>
        </p:txBody>
      </p:sp>
      <p:sp>
        <p:nvSpPr>
          <p:cNvPr id="78" name="Rectangle 77"/>
          <p:cNvSpPr/>
          <p:nvPr/>
        </p:nvSpPr>
        <p:spPr>
          <a:xfrm>
            <a:off x="4218040" y="3817782"/>
            <a:ext cx="237564" cy="197323"/>
          </a:xfrm>
          <a:prstGeom prst="rect">
            <a:avLst/>
          </a:prstGeom>
          <a:solidFill>
            <a:srgbClr val="FF0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bg1"/>
                </a:solidFill>
              </a:rPr>
              <a:t>-</a:t>
            </a:r>
            <a:endParaRPr lang="he-IL" dirty="0">
              <a:solidFill>
                <a:schemeClr val="bg1"/>
              </a:solidFill>
            </a:endParaRPr>
          </a:p>
        </p:txBody>
      </p:sp>
      <p:sp>
        <p:nvSpPr>
          <p:cNvPr id="79" name="Rectangle 78"/>
          <p:cNvSpPr/>
          <p:nvPr/>
        </p:nvSpPr>
        <p:spPr>
          <a:xfrm>
            <a:off x="4826000" y="4083979"/>
            <a:ext cx="237564" cy="197323"/>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a:t>
            </a:r>
            <a:endParaRPr lang="he-IL" dirty="0"/>
          </a:p>
        </p:txBody>
      </p:sp>
      <p:sp>
        <p:nvSpPr>
          <p:cNvPr id="80" name="Rectangle 79"/>
          <p:cNvSpPr/>
          <p:nvPr/>
        </p:nvSpPr>
        <p:spPr>
          <a:xfrm>
            <a:off x="4218040" y="4083979"/>
            <a:ext cx="237564" cy="197323"/>
          </a:xfrm>
          <a:prstGeom prst="rect">
            <a:avLst/>
          </a:prstGeom>
          <a:solidFill>
            <a:srgbClr val="FF0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bg1"/>
                </a:solidFill>
              </a:rPr>
              <a:t>-</a:t>
            </a:r>
            <a:endParaRPr lang="he-IL" dirty="0">
              <a:solidFill>
                <a:schemeClr val="bg1"/>
              </a:solidFill>
            </a:endParaRPr>
          </a:p>
        </p:txBody>
      </p:sp>
      <p:sp>
        <p:nvSpPr>
          <p:cNvPr id="81" name="Rectangle 80"/>
          <p:cNvSpPr/>
          <p:nvPr/>
        </p:nvSpPr>
        <p:spPr>
          <a:xfrm>
            <a:off x="4826000" y="4348547"/>
            <a:ext cx="237564" cy="197323"/>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a:t>
            </a:r>
            <a:endParaRPr lang="he-IL" dirty="0"/>
          </a:p>
        </p:txBody>
      </p:sp>
      <p:sp>
        <p:nvSpPr>
          <p:cNvPr id="82" name="Rectangle 81"/>
          <p:cNvSpPr/>
          <p:nvPr/>
        </p:nvSpPr>
        <p:spPr>
          <a:xfrm>
            <a:off x="4218040" y="4348547"/>
            <a:ext cx="237564" cy="197323"/>
          </a:xfrm>
          <a:prstGeom prst="rect">
            <a:avLst/>
          </a:prstGeom>
          <a:solidFill>
            <a:srgbClr val="FF0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bg1"/>
                </a:solidFill>
              </a:rPr>
              <a:t>-</a:t>
            </a:r>
            <a:endParaRPr lang="he-IL" dirty="0">
              <a:solidFill>
                <a:schemeClr val="bg1"/>
              </a:solidFill>
            </a:endParaRPr>
          </a:p>
        </p:txBody>
      </p:sp>
      <p:sp>
        <p:nvSpPr>
          <p:cNvPr id="83" name="Rectangle 82"/>
          <p:cNvSpPr/>
          <p:nvPr/>
        </p:nvSpPr>
        <p:spPr>
          <a:xfrm>
            <a:off x="4826000" y="4649329"/>
            <a:ext cx="237564" cy="197323"/>
          </a:xfrm>
          <a:prstGeom prst="rect">
            <a:avLst/>
          </a:prstGeom>
          <a:solidFill>
            <a:srgbClr val="92D050"/>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a:t>
            </a:r>
            <a:endParaRPr lang="he-IL" dirty="0"/>
          </a:p>
        </p:txBody>
      </p:sp>
      <p:sp>
        <p:nvSpPr>
          <p:cNvPr id="84" name="Rectangle 83"/>
          <p:cNvSpPr/>
          <p:nvPr/>
        </p:nvSpPr>
        <p:spPr>
          <a:xfrm>
            <a:off x="4218040" y="4649329"/>
            <a:ext cx="237564" cy="197323"/>
          </a:xfrm>
          <a:prstGeom prst="rect">
            <a:avLst/>
          </a:prstGeom>
          <a:solidFill>
            <a:srgbClr val="FF000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bg1"/>
                </a:solidFill>
              </a:rPr>
              <a:t>-</a:t>
            </a:r>
            <a:endParaRPr lang="he-IL" dirty="0">
              <a:solidFill>
                <a:schemeClr val="bg1"/>
              </a:solidFill>
            </a:endParaRPr>
          </a:p>
        </p:txBody>
      </p:sp>
      <p:sp>
        <p:nvSpPr>
          <p:cNvPr id="85" name="TextBox 84"/>
          <p:cNvSpPr txBox="1"/>
          <p:nvPr/>
        </p:nvSpPr>
        <p:spPr>
          <a:xfrm>
            <a:off x="6642847" y="5265170"/>
            <a:ext cx="2233157" cy="369332"/>
          </a:xfrm>
          <a:prstGeom prst="rect">
            <a:avLst/>
          </a:prstGeom>
          <a:noFill/>
        </p:spPr>
        <p:txBody>
          <a:bodyPr wrap="square" rtlCol="1">
            <a:spAutoFit/>
          </a:bodyPr>
          <a:lstStyle/>
          <a:p>
            <a:r>
              <a:rPr lang="he-IL" dirty="0" smtClean="0"/>
              <a:t>עלות מלגה – 300 ש"ח</a:t>
            </a:r>
            <a:endParaRPr lang="he-IL" dirty="0"/>
          </a:p>
        </p:txBody>
      </p:sp>
      <p:sp>
        <p:nvSpPr>
          <p:cNvPr id="86" name="TextBox 85"/>
          <p:cNvSpPr txBox="1"/>
          <p:nvPr/>
        </p:nvSpPr>
        <p:spPr>
          <a:xfrm>
            <a:off x="836476" y="2516953"/>
            <a:ext cx="4785361" cy="369332"/>
          </a:xfrm>
          <a:prstGeom prst="rect">
            <a:avLst/>
          </a:prstGeom>
          <a:noFill/>
        </p:spPr>
        <p:txBody>
          <a:bodyPr wrap="square" rtlCol="1">
            <a:spAutoFit/>
          </a:bodyPr>
          <a:lstStyle/>
          <a:p>
            <a:r>
              <a:rPr lang="he-IL" dirty="0" smtClean="0"/>
              <a:t>      כמות מלגות לישיבה   למעבר למלגות אישיות</a:t>
            </a:r>
          </a:p>
        </p:txBody>
      </p:sp>
      <p:sp>
        <p:nvSpPr>
          <p:cNvPr id="87" name="Rounded Rectangle 86"/>
          <p:cNvSpPr/>
          <p:nvPr/>
        </p:nvSpPr>
        <p:spPr>
          <a:xfrm>
            <a:off x="1479077" y="2978521"/>
            <a:ext cx="1380200"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מלגות אישיות &gt;&gt;</a:t>
            </a:r>
            <a:endParaRPr lang="he-IL" sz="1200" b="1" dirty="0">
              <a:solidFill>
                <a:schemeClr val="accent4">
                  <a:lumMod val="50000"/>
                </a:schemeClr>
              </a:solidFill>
            </a:endParaRPr>
          </a:p>
        </p:txBody>
      </p:sp>
      <p:sp>
        <p:nvSpPr>
          <p:cNvPr id="88" name="Rounded Rectangle 87"/>
          <p:cNvSpPr/>
          <p:nvPr/>
        </p:nvSpPr>
        <p:spPr>
          <a:xfrm>
            <a:off x="1479077" y="3245418"/>
            <a:ext cx="1380200"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מלגות אישיות &gt;&gt;</a:t>
            </a:r>
            <a:endParaRPr lang="he-IL" sz="1200" b="1" dirty="0">
              <a:solidFill>
                <a:schemeClr val="accent4">
                  <a:lumMod val="50000"/>
                </a:schemeClr>
              </a:solidFill>
            </a:endParaRPr>
          </a:p>
        </p:txBody>
      </p:sp>
      <p:sp>
        <p:nvSpPr>
          <p:cNvPr id="90" name="Rounded Rectangle 89"/>
          <p:cNvSpPr/>
          <p:nvPr/>
        </p:nvSpPr>
        <p:spPr>
          <a:xfrm>
            <a:off x="1479077" y="3512315"/>
            <a:ext cx="1380200"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מלגות אישיות &gt;&gt;</a:t>
            </a:r>
            <a:endParaRPr lang="he-IL" sz="1200" b="1" dirty="0">
              <a:solidFill>
                <a:schemeClr val="accent4">
                  <a:lumMod val="50000"/>
                </a:schemeClr>
              </a:solidFill>
            </a:endParaRPr>
          </a:p>
        </p:txBody>
      </p:sp>
      <p:sp>
        <p:nvSpPr>
          <p:cNvPr id="94" name="Rounded Rectangle 93"/>
          <p:cNvSpPr/>
          <p:nvPr/>
        </p:nvSpPr>
        <p:spPr>
          <a:xfrm>
            <a:off x="1479077" y="3800921"/>
            <a:ext cx="1380200"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מלגות אישיות &gt;&gt;</a:t>
            </a:r>
            <a:endParaRPr lang="he-IL" sz="1200" b="1" dirty="0">
              <a:solidFill>
                <a:schemeClr val="accent4">
                  <a:lumMod val="50000"/>
                </a:schemeClr>
              </a:solidFill>
            </a:endParaRPr>
          </a:p>
        </p:txBody>
      </p:sp>
      <p:sp>
        <p:nvSpPr>
          <p:cNvPr id="95" name="Rounded Rectangle 94"/>
          <p:cNvSpPr/>
          <p:nvPr/>
        </p:nvSpPr>
        <p:spPr>
          <a:xfrm>
            <a:off x="1479077" y="4064718"/>
            <a:ext cx="1380200"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מלגות אישיות &gt;&gt;</a:t>
            </a:r>
            <a:endParaRPr lang="he-IL" sz="1200" b="1" dirty="0">
              <a:solidFill>
                <a:schemeClr val="accent4">
                  <a:lumMod val="50000"/>
                </a:schemeClr>
              </a:solidFill>
            </a:endParaRPr>
          </a:p>
        </p:txBody>
      </p:sp>
      <p:sp>
        <p:nvSpPr>
          <p:cNvPr id="96" name="Rounded Rectangle 95"/>
          <p:cNvSpPr/>
          <p:nvPr/>
        </p:nvSpPr>
        <p:spPr>
          <a:xfrm>
            <a:off x="1479077" y="4325824"/>
            <a:ext cx="1380200"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מלגות אישיות &gt;&gt;</a:t>
            </a:r>
            <a:endParaRPr lang="he-IL" sz="1200" b="1" dirty="0">
              <a:solidFill>
                <a:schemeClr val="accent4">
                  <a:lumMod val="50000"/>
                </a:schemeClr>
              </a:solidFill>
            </a:endParaRPr>
          </a:p>
        </p:txBody>
      </p:sp>
      <p:sp>
        <p:nvSpPr>
          <p:cNvPr id="97" name="Rounded Rectangle 96"/>
          <p:cNvSpPr/>
          <p:nvPr/>
        </p:nvSpPr>
        <p:spPr>
          <a:xfrm>
            <a:off x="1479077" y="4591678"/>
            <a:ext cx="1380200" cy="208546"/>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sx="1000" sy="1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200" b="1" dirty="0" smtClean="0">
                <a:solidFill>
                  <a:schemeClr val="accent4">
                    <a:lumMod val="50000"/>
                  </a:schemeClr>
                </a:solidFill>
              </a:rPr>
              <a:t>מלגות אישיות &gt;&gt;</a:t>
            </a:r>
            <a:endParaRPr lang="he-IL" sz="1200" b="1" dirty="0">
              <a:solidFill>
                <a:schemeClr val="accent4">
                  <a:lumMod val="50000"/>
                </a:schemeClr>
              </a:solidFill>
            </a:endParaRPr>
          </a:p>
        </p:txBody>
      </p:sp>
      <p:pic>
        <p:nvPicPr>
          <p:cNvPr id="2050" name="Picture 2" descr="https://d30y9cdsu7xlg0.cloudfront.net/png/35778-20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75193" y="2943162"/>
            <a:ext cx="284759" cy="284759"/>
          </a:xfrm>
          <a:prstGeom prst="rect">
            <a:avLst/>
          </a:prstGeom>
          <a:noFill/>
          <a:extLst>
            <a:ext uri="{909E8E84-426E-40DD-AFC4-6F175D3DCCD1}">
              <a14:hiddenFill xmlns:a14="http://schemas.microsoft.com/office/drawing/2010/main">
                <a:solidFill>
                  <a:srgbClr val="FFFFFF"/>
                </a:solidFill>
              </a14:hiddenFill>
            </a:ext>
          </a:extLst>
        </p:spPr>
      </p:pic>
      <p:pic>
        <p:nvPicPr>
          <p:cNvPr id="98" name="Picture 2" descr="https://d30y9cdsu7xlg0.cloudfront.net/png/35778-20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75193" y="3453964"/>
            <a:ext cx="284759" cy="284759"/>
          </a:xfrm>
          <a:prstGeom prst="rect">
            <a:avLst/>
          </a:prstGeom>
          <a:noFill/>
          <a:extLst>
            <a:ext uri="{909E8E84-426E-40DD-AFC4-6F175D3DCCD1}">
              <a14:hiddenFill xmlns:a14="http://schemas.microsoft.com/office/drawing/2010/main">
                <a:solidFill>
                  <a:srgbClr val="FFFFFF"/>
                </a:solidFill>
              </a14:hiddenFill>
            </a:ext>
          </a:extLst>
        </p:spPr>
      </p:pic>
      <p:pic>
        <p:nvPicPr>
          <p:cNvPr id="100" name="Picture 2" descr="https://d30y9cdsu7xlg0.cloudfront.net/png/35778-20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77650" y="3453964"/>
            <a:ext cx="284759" cy="284759"/>
          </a:xfrm>
          <a:prstGeom prst="rect">
            <a:avLst/>
          </a:prstGeom>
          <a:noFill/>
          <a:extLst>
            <a:ext uri="{909E8E84-426E-40DD-AFC4-6F175D3DCCD1}">
              <a14:hiddenFill xmlns:a14="http://schemas.microsoft.com/office/drawing/2010/main">
                <a:solidFill>
                  <a:srgbClr val="FFFFFF"/>
                </a:solidFill>
              </a14:hiddenFill>
            </a:ext>
          </a:extLst>
        </p:spPr>
      </p:pic>
      <p:pic>
        <p:nvPicPr>
          <p:cNvPr id="107" name="Picture 2" descr="https://d30y9cdsu7xlg0.cloudfront.net/png/35778-20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75193" y="3767657"/>
            <a:ext cx="284759" cy="284759"/>
          </a:xfrm>
          <a:prstGeom prst="rect">
            <a:avLst/>
          </a:prstGeom>
          <a:noFill/>
          <a:extLst>
            <a:ext uri="{909E8E84-426E-40DD-AFC4-6F175D3DCCD1}">
              <a14:hiddenFill xmlns:a14="http://schemas.microsoft.com/office/drawing/2010/main">
                <a:solidFill>
                  <a:srgbClr val="FFFFFF"/>
                </a:solidFill>
              </a14:hiddenFill>
            </a:ext>
          </a:extLst>
        </p:spPr>
      </p:pic>
      <p:pic>
        <p:nvPicPr>
          <p:cNvPr id="109" name="Picture 2" descr="https://d30y9cdsu7xlg0.cloudfront.net/png/35778-20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75193" y="4571661"/>
            <a:ext cx="284759" cy="284759"/>
          </a:xfrm>
          <a:prstGeom prst="rect">
            <a:avLst/>
          </a:prstGeom>
          <a:noFill/>
          <a:extLst>
            <a:ext uri="{909E8E84-426E-40DD-AFC4-6F175D3DCCD1}">
              <a14:hiddenFill xmlns:a14="http://schemas.microsoft.com/office/drawing/2010/main">
                <a:solidFill>
                  <a:srgbClr val="FFFFFF"/>
                </a:solidFill>
              </a14:hiddenFill>
            </a:ext>
          </a:extLst>
        </p:spPr>
      </p:pic>
      <p:cxnSp>
        <p:nvCxnSpPr>
          <p:cNvPr id="19" name="Straight Connector 18"/>
          <p:cNvCxnSpPr/>
          <p:nvPr/>
        </p:nvCxnSpPr>
        <p:spPr>
          <a:xfrm flipV="1">
            <a:off x="3291840" y="2788920"/>
            <a:ext cx="0" cy="2067500"/>
          </a:xfrm>
          <a:prstGeom prst="line">
            <a:avLst/>
          </a:prstGeom>
          <a:ln w="285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13" name="Rounded Rectangle 112"/>
          <p:cNvSpPr/>
          <p:nvPr/>
        </p:nvSpPr>
        <p:spPr>
          <a:xfrm>
            <a:off x="3448879" y="5379264"/>
            <a:ext cx="2124636" cy="739588"/>
          </a:xfrm>
          <a:prstGeom prst="roundRect">
            <a:avLst/>
          </a:prstGeom>
          <a:solidFill>
            <a:schemeClr val="accent6">
              <a:lumMod val="40000"/>
              <a:lumOff val="60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4">
                    <a:lumMod val="50000"/>
                  </a:schemeClr>
                </a:solidFill>
              </a:rPr>
              <a:t>&lt;&lt; חזרה לרשימת הישיבות</a:t>
            </a:r>
            <a:endParaRPr lang="he-IL" sz="2000" b="1" dirty="0">
              <a:solidFill>
                <a:schemeClr val="accent4">
                  <a:lumMod val="50000"/>
                </a:schemeClr>
              </a:solidFill>
            </a:endParaRPr>
          </a:p>
        </p:txBody>
      </p:sp>
    </p:spTree>
    <p:extLst>
      <p:ext uri="{BB962C8B-B14F-4D97-AF65-F5344CB8AC3E}">
        <p14:creationId xmlns:p14="http://schemas.microsoft.com/office/powerpoint/2010/main" val="16582282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יששכר וזבולון</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6" name="Rounded Rectangle 5"/>
          <p:cNvSpPr/>
          <p:nvPr/>
        </p:nvSpPr>
        <p:spPr>
          <a:xfrm>
            <a:off x="1080613" y="4059771"/>
            <a:ext cx="2124636" cy="2059081"/>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accent4">
                    <a:lumMod val="50000"/>
                  </a:schemeClr>
                </a:solidFill>
              </a:rPr>
              <a:t>ליצירת ההסכם המשך &gt;&gt;</a:t>
            </a:r>
            <a:endParaRPr lang="he-IL" sz="2800" b="1" dirty="0">
              <a:solidFill>
                <a:schemeClr val="accent4">
                  <a:lumMod val="50000"/>
                </a:schemeClr>
              </a:solidFill>
            </a:endParaRPr>
          </a:p>
        </p:txBody>
      </p:sp>
      <p:sp>
        <p:nvSpPr>
          <p:cNvPr id="7" name="Rounded Rectangle 6"/>
          <p:cNvSpPr/>
          <p:nvPr/>
        </p:nvSpPr>
        <p:spPr>
          <a:xfrm>
            <a:off x="1080613" y="1196250"/>
            <a:ext cx="9919522" cy="946725"/>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1400" b="1" dirty="0">
                <a:solidFill>
                  <a:schemeClr val="bg1"/>
                </a:solidFill>
              </a:rPr>
              <a:t>הסכם יששכר וזבולון הוא הסכם בין אדם בעל יכולת כלכלית לתלמיד חכם עני. העשיר תומך בתלמיד החכם ומספק לו את צרכיו הגשמיים ובתמורה נחשב לשותף בתורה שהתלמיד החכם לומד, ושכר המצווה מתחלק ביניהם. לפי השקפת חוגים מסוימים ההסכם הוא הבסיס למוסד הישיבה והאברכים שבדרך כלל מתקיימים על ידי תרומות של נדיבים. אולם ישנה פרשנות אחרת, אשר מפרשת זאת כהסכם שותפות בין שני אחים עובדים, בו אח אחד חוסך מזמן העבודה של אחיו ובכך הוא מפנה לו זמן ללימוד תורה.</a:t>
            </a:r>
          </a:p>
        </p:txBody>
      </p:sp>
      <p:pic>
        <p:nvPicPr>
          <p:cNvPr id="164"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65" name="Rectangle 64"/>
          <p:cNvSpPr/>
          <p:nvPr/>
        </p:nvSpPr>
        <p:spPr>
          <a:xfrm>
            <a:off x="1080613" y="3234436"/>
            <a:ext cx="2057906" cy="638824"/>
          </a:xfrm>
          <a:prstGeom prst="rect">
            <a:avLst/>
          </a:prstGeom>
          <a:solidFill>
            <a:schemeClr val="accent4">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rgbClr val="00B050"/>
                </a:solidFill>
              </a:rPr>
              <a:t>5000 ש"ח</a:t>
            </a:r>
            <a:endParaRPr lang="he-IL" sz="2800" b="1" dirty="0">
              <a:solidFill>
                <a:srgbClr val="00B050"/>
              </a:solidFill>
            </a:endParaRPr>
          </a:p>
        </p:txBody>
      </p:sp>
      <p:sp>
        <p:nvSpPr>
          <p:cNvPr id="69" name="TextBox 68"/>
          <p:cNvSpPr txBox="1"/>
          <p:nvPr/>
        </p:nvSpPr>
        <p:spPr>
          <a:xfrm>
            <a:off x="1080614" y="2658890"/>
            <a:ext cx="2103726" cy="369332"/>
          </a:xfrm>
          <a:prstGeom prst="rect">
            <a:avLst/>
          </a:prstGeom>
          <a:noFill/>
        </p:spPr>
        <p:txBody>
          <a:bodyPr wrap="square" rtlCol="1">
            <a:spAutoFit/>
          </a:bodyPr>
          <a:lstStyle/>
          <a:p>
            <a:r>
              <a:rPr lang="he-IL" dirty="0" smtClean="0"/>
              <a:t>סה"כ סכום להסכם:</a:t>
            </a:r>
            <a:endParaRPr lang="he-IL" dirty="0"/>
          </a:p>
        </p:txBody>
      </p:sp>
      <p:pic>
        <p:nvPicPr>
          <p:cNvPr id="14" name="Picture 13"/>
          <p:cNvPicPr>
            <a:picLocks noChangeAspect="1"/>
          </p:cNvPicPr>
          <p:nvPr/>
        </p:nvPicPr>
        <p:blipFill>
          <a:blip r:embed="rId3"/>
          <a:stretch>
            <a:fillRect/>
          </a:stretch>
        </p:blipFill>
        <p:spPr>
          <a:xfrm rot="10800000">
            <a:off x="4547834" y="4987378"/>
            <a:ext cx="6350701" cy="500622"/>
          </a:xfrm>
          <a:prstGeom prst="rect">
            <a:avLst/>
          </a:prstGeom>
        </p:spPr>
      </p:pic>
      <p:cxnSp>
        <p:nvCxnSpPr>
          <p:cNvPr id="17" name="Straight Connector 16"/>
          <p:cNvCxnSpPr/>
          <p:nvPr/>
        </p:nvCxnSpPr>
        <p:spPr>
          <a:xfrm>
            <a:off x="10464799" y="4530564"/>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9448802" y="4530564"/>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7228113" y="4530564"/>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5036456" y="4530564"/>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6110513" y="4530564"/>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8360227" y="4530564"/>
            <a:ext cx="0" cy="294712"/>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0307544" y="4037535"/>
            <a:ext cx="314510" cy="400110"/>
          </a:xfrm>
          <a:prstGeom prst="rect">
            <a:avLst/>
          </a:prstGeom>
          <a:noFill/>
        </p:spPr>
        <p:txBody>
          <a:bodyPr wrap="none" rtlCol="1">
            <a:spAutoFit/>
          </a:bodyPr>
          <a:lstStyle/>
          <a:p>
            <a:pPr algn="ctr"/>
            <a:r>
              <a:rPr lang="en-US" sz="2000" b="1" dirty="0" smtClean="0">
                <a:solidFill>
                  <a:srgbClr val="00B050"/>
                </a:solidFill>
              </a:rPr>
              <a:t>1</a:t>
            </a:r>
            <a:endParaRPr lang="he-IL" sz="2000" b="1" dirty="0">
              <a:solidFill>
                <a:srgbClr val="00B050"/>
              </a:solidFill>
            </a:endParaRPr>
          </a:p>
        </p:txBody>
      </p:sp>
      <p:sp>
        <p:nvSpPr>
          <p:cNvPr id="111" name="TextBox 110"/>
          <p:cNvSpPr txBox="1"/>
          <p:nvPr/>
        </p:nvSpPr>
        <p:spPr>
          <a:xfrm>
            <a:off x="9232879" y="4059771"/>
            <a:ext cx="444353" cy="400110"/>
          </a:xfrm>
          <a:prstGeom prst="rect">
            <a:avLst/>
          </a:prstGeom>
          <a:noFill/>
        </p:spPr>
        <p:txBody>
          <a:bodyPr wrap="none" rtlCol="1">
            <a:spAutoFit/>
          </a:bodyPr>
          <a:lstStyle/>
          <a:p>
            <a:pPr algn="ctr"/>
            <a:r>
              <a:rPr lang="en-US" sz="2000" b="1" dirty="0" smtClean="0">
                <a:solidFill>
                  <a:srgbClr val="00B050"/>
                </a:solidFill>
              </a:rPr>
              <a:t>10</a:t>
            </a:r>
            <a:endParaRPr lang="he-IL" sz="2000" b="1" dirty="0">
              <a:solidFill>
                <a:srgbClr val="00B050"/>
              </a:solidFill>
            </a:endParaRPr>
          </a:p>
        </p:txBody>
      </p:sp>
      <p:sp>
        <p:nvSpPr>
          <p:cNvPr id="112" name="TextBox 111"/>
          <p:cNvSpPr txBox="1"/>
          <p:nvPr/>
        </p:nvSpPr>
        <p:spPr>
          <a:xfrm>
            <a:off x="8138051" y="4059771"/>
            <a:ext cx="444353" cy="400110"/>
          </a:xfrm>
          <a:prstGeom prst="rect">
            <a:avLst/>
          </a:prstGeom>
          <a:noFill/>
        </p:spPr>
        <p:txBody>
          <a:bodyPr wrap="none" rtlCol="1">
            <a:spAutoFit/>
          </a:bodyPr>
          <a:lstStyle/>
          <a:p>
            <a:pPr algn="ctr"/>
            <a:r>
              <a:rPr lang="en-US" sz="2000" b="1" dirty="0" smtClean="0">
                <a:solidFill>
                  <a:srgbClr val="00B050"/>
                </a:solidFill>
              </a:rPr>
              <a:t>50</a:t>
            </a:r>
            <a:endParaRPr lang="he-IL" sz="2000" b="1" dirty="0">
              <a:solidFill>
                <a:srgbClr val="00B050"/>
              </a:solidFill>
            </a:endParaRPr>
          </a:p>
        </p:txBody>
      </p:sp>
      <p:sp>
        <p:nvSpPr>
          <p:cNvPr id="114" name="TextBox 113"/>
          <p:cNvSpPr txBox="1"/>
          <p:nvPr/>
        </p:nvSpPr>
        <p:spPr>
          <a:xfrm>
            <a:off x="6952167" y="4059771"/>
            <a:ext cx="574196" cy="400110"/>
          </a:xfrm>
          <a:prstGeom prst="rect">
            <a:avLst/>
          </a:prstGeom>
          <a:noFill/>
        </p:spPr>
        <p:txBody>
          <a:bodyPr wrap="none" rtlCol="1">
            <a:spAutoFit/>
          </a:bodyPr>
          <a:lstStyle/>
          <a:p>
            <a:pPr algn="ctr"/>
            <a:r>
              <a:rPr lang="en-US" sz="2000" b="1" dirty="0" smtClean="0">
                <a:solidFill>
                  <a:srgbClr val="00B050"/>
                </a:solidFill>
              </a:rPr>
              <a:t>100</a:t>
            </a:r>
            <a:endParaRPr lang="he-IL" sz="2000" b="1" dirty="0">
              <a:solidFill>
                <a:srgbClr val="00B050"/>
              </a:solidFill>
            </a:endParaRPr>
          </a:p>
        </p:txBody>
      </p:sp>
      <p:sp>
        <p:nvSpPr>
          <p:cNvPr id="117" name="TextBox 116"/>
          <p:cNvSpPr txBox="1"/>
          <p:nvPr/>
        </p:nvSpPr>
        <p:spPr>
          <a:xfrm>
            <a:off x="5820341" y="4059771"/>
            <a:ext cx="574196" cy="400110"/>
          </a:xfrm>
          <a:prstGeom prst="rect">
            <a:avLst/>
          </a:prstGeom>
          <a:noFill/>
        </p:spPr>
        <p:txBody>
          <a:bodyPr wrap="none" rtlCol="1">
            <a:spAutoFit/>
          </a:bodyPr>
          <a:lstStyle/>
          <a:p>
            <a:pPr algn="ctr"/>
            <a:r>
              <a:rPr lang="en-US" sz="2000" b="1" dirty="0" smtClean="0">
                <a:solidFill>
                  <a:srgbClr val="00B050"/>
                </a:solidFill>
              </a:rPr>
              <a:t>250</a:t>
            </a:r>
            <a:endParaRPr lang="he-IL" sz="2000" b="1" dirty="0">
              <a:solidFill>
                <a:srgbClr val="00B050"/>
              </a:solidFill>
            </a:endParaRPr>
          </a:p>
        </p:txBody>
      </p:sp>
      <p:sp>
        <p:nvSpPr>
          <p:cNvPr id="118" name="TextBox 117"/>
          <p:cNvSpPr txBox="1"/>
          <p:nvPr/>
        </p:nvSpPr>
        <p:spPr>
          <a:xfrm>
            <a:off x="4748769" y="4059771"/>
            <a:ext cx="574196" cy="400110"/>
          </a:xfrm>
          <a:prstGeom prst="rect">
            <a:avLst/>
          </a:prstGeom>
          <a:noFill/>
        </p:spPr>
        <p:txBody>
          <a:bodyPr wrap="none" rtlCol="1">
            <a:spAutoFit/>
          </a:bodyPr>
          <a:lstStyle/>
          <a:p>
            <a:pPr algn="ctr"/>
            <a:r>
              <a:rPr lang="en-US" sz="2000" b="1" dirty="0" smtClean="0">
                <a:solidFill>
                  <a:srgbClr val="00B050"/>
                </a:solidFill>
              </a:rPr>
              <a:t>500</a:t>
            </a:r>
            <a:endParaRPr lang="he-IL" sz="2000" b="1" dirty="0">
              <a:solidFill>
                <a:srgbClr val="00B050"/>
              </a:solidFill>
            </a:endParaRPr>
          </a:p>
        </p:txBody>
      </p:sp>
      <p:sp>
        <p:nvSpPr>
          <p:cNvPr id="21" name="TextBox 20"/>
          <p:cNvSpPr txBox="1"/>
          <p:nvPr/>
        </p:nvSpPr>
        <p:spPr>
          <a:xfrm>
            <a:off x="4368800" y="2583458"/>
            <a:ext cx="6576655" cy="830997"/>
          </a:xfrm>
          <a:prstGeom prst="rect">
            <a:avLst/>
          </a:prstGeom>
          <a:noFill/>
        </p:spPr>
        <p:txBody>
          <a:bodyPr wrap="square" rtlCol="1">
            <a:spAutoFit/>
          </a:bodyPr>
          <a:lstStyle/>
          <a:p>
            <a:r>
              <a:rPr lang="he-IL" sz="2400" dirty="0" smtClean="0"/>
              <a:t>לבחירת מספר עמלי התורה בהם תרצה לתמוך במסגרת הסכם יששכר וזבולון השתמש במחוון שלמטה</a:t>
            </a:r>
            <a:endParaRPr lang="he-IL" sz="2400" dirty="0"/>
          </a:p>
        </p:txBody>
      </p:sp>
      <p:pic>
        <p:nvPicPr>
          <p:cNvPr id="1028" name="Picture 4" descr="Cquote2.sv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42875" cy="104775"/>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quote3.sv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42875" cy="104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62755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יששכר וזבולון</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6" name="Rounded Rectangle 5"/>
          <p:cNvSpPr/>
          <p:nvPr/>
        </p:nvSpPr>
        <p:spPr>
          <a:xfrm>
            <a:off x="1080613" y="4059771"/>
            <a:ext cx="2124636" cy="2059081"/>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accent4">
                    <a:lumMod val="50000"/>
                  </a:schemeClr>
                </a:solidFill>
              </a:rPr>
              <a:t>לתשלום והפקת ההסכם</a:t>
            </a:r>
            <a:endParaRPr lang="he-IL" sz="2800" b="1" dirty="0">
              <a:solidFill>
                <a:schemeClr val="accent4">
                  <a:lumMod val="50000"/>
                </a:schemeClr>
              </a:solidFill>
            </a:endParaRPr>
          </a:p>
        </p:txBody>
      </p:sp>
      <p:sp>
        <p:nvSpPr>
          <p:cNvPr id="7" name="Rounded Rectangle 6"/>
          <p:cNvSpPr/>
          <p:nvPr/>
        </p:nvSpPr>
        <p:spPr>
          <a:xfrm>
            <a:off x="6565899" y="1196251"/>
            <a:ext cx="4434235" cy="581750"/>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3200" b="1" dirty="0" smtClean="0">
                <a:solidFill>
                  <a:schemeClr val="bg1"/>
                </a:solidFill>
              </a:rPr>
              <a:t>דף סיכום ויצירת ההסכם</a:t>
            </a:r>
            <a:endParaRPr lang="he-IL" sz="3200" b="1" dirty="0">
              <a:solidFill>
                <a:schemeClr val="bg1"/>
              </a:solidFill>
            </a:endParaRPr>
          </a:p>
        </p:txBody>
      </p:sp>
      <p:pic>
        <p:nvPicPr>
          <p:cNvPr id="164"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23" name="Rectangle 22"/>
          <p:cNvSpPr/>
          <p:nvPr/>
        </p:nvSpPr>
        <p:spPr>
          <a:xfrm>
            <a:off x="7782174" y="1937979"/>
            <a:ext cx="3380133" cy="4462760"/>
          </a:xfrm>
          <a:prstGeom prst="rect">
            <a:avLst/>
          </a:prstGeom>
        </p:spPr>
        <p:txBody>
          <a:bodyPr wrap="square">
            <a:spAutoFit/>
          </a:bodyPr>
          <a:lstStyle/>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שם פרטי                 שם משפחה</a:t>
            </a: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כתובת</a:t>
            </a:r>
          </a:p>
          <a:p>
            <a:pPr marL="0" lvl="6">
              <a:spcBef>
                <a:spcPts val="600"/>
              </a:spcBef>
            </a:pPr>
            <a:endParaRPr lang="he-IL" dirty="0">
              <a:solidFill>
                <a:srgbClr val="C00000"/>
              </a:solidFill>
              <a:latin typeface="Calibri" panose="020F0502020204030204" pitchFamily="34" charset="0"/>
              <a:ea typeface="Calibri" panose="020F050202020403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טלפון                     נייד</a:t>
            </a:r>
          </a:p>
          <a:p>
            <a:pPr marL="0" lvl="6">
              <a:spcBef>
                <a:spcPts val="600"/>
              </a:spcBef>
            </a:pPr>
            <a:endParaRPr lang="he-IL" dirty="0">
              <a:solidFill>
                <a:srgbClr val="C00000"/>
              </a:solidFill>
              <a:latin typeface="Calibri" panose="020F0502020204030204" pitchFamily="34" charset="0"/>
              <a:ea typeface="Calibri" panose="020F050202020403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כתובת מייל</a:t>
            </a:r>
          </a:p>
          <a:p>
            <a:pPr marL="0" lvl="6">
              <a:spcBef>
                <a:spcPts val="600"/>
              </a:spcBef>
            </a:pPr>
            <a:endParaRPr lang="he-IL" dirty="0">
              <a:solidFill>
                <a:srgbClr val="C00000"/>
              </a:solidFill>
              <a:latin typeface="Calibri" panose="020F0502020204030204" pitchFamily="34" charset="0"/>
              <a:ea typeface="Calibri" panose="020F0502020204030204" pitchFamily="34" charset="0"/>
            </a:endParaRPr>
          </a:p>
          <a:p>
            <a:pPr marL="0" lvl="6">
              <a:spcBef>
                <a:spcPts val="600"/>
              </a:spcBef>
            </a:pPr>
            <a:r>
              <a:rPr lang="he-IL" dirty="0" smtClean="0">
                <a:solidFill>
                  <a:srgbClr val="C00000"/>
                </a:solidFill>
                <a:latin typeface="Calibri" panose="020F0502020204030204" pitchFamily="34" charset="0"/>
                <a:ea typeface="Calibri" panose="020F0502020204030204" pitchFamily="34" charset="0"/>
              </a:rPr>
              <a:t>הערות:</a:t>
            </a: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endParaRPr lang="he-IL" sz="1600" dirty="0" smtClean="0">
              <a:latin typeface="Calibri" panose="020F0502020204030204" pitchFamily="34" charset="0"/>
              <a:ea typeface="Calibri" panose="020F0502020204030204" pitchFamily="34" charset="0"/>
            </a:endParaRPr>
          </a:p>
          <a:p>
            <a:pPr marL="0" lvl="6">
              <a:spcBef>
                <a:spcPts val="600"/>
              </a:spcBef>
            </a:pPr>
            <a:endParaRPr lang="en-US" sz="1600" dirty="0">
              <a:latin typeface="Calibri" panose="020F0502020204030204" pitchFamily="34" charset="0"/>
              <a:ea typeface="Calibri" panose="020F0502020204030204" pitchFamily="34" charset="0"/>
            </a:endParaRPr>
          </a:p>
        </p:txBody>
      </p:sp>
      <p:sp>
        <p:nvSpPr>
          <p:cNvPr id="24" name="Rectangle 23"/>
          <p:cNvSpPr/>
          <p:nvPr/>
        </p:nvSpPr>
        <p:spPr>
          <a:xfrm>
            <a:off x="9385300" y="2394857"/>
            <a:ext cx="1712250" cy="264033"/>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4101" name="Picture 5" descr="http://www.tifereszvi.com/images/contract_larg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85732" y="2403032"/>
            <a:ext cx="2650463" cy="3748097"/>
          </a:xfrm>
          <a:prstGeom prst="rect">
            <a:avLst/>
          </a:prstGeom>
          <a:noFill/>
          <a:extLst>
            <a:ext uri="{909E8E84-426E-40DD-AFC4-6F175D3DCCD1}">
              <a14:hiddenFill xmlns:a14="http://schemas.microsoft.com/office/drawing/2010/main">
                <a:solidFill>
                  <a:srgbClr val="FFFFFF"/>
                </a:solidFill>
              </a14:hiddenFill>
            </a:ext>
          </a:extLst>
        </p:spPr>
      </p:pic>
      <p:sp>
        <p:nvSpPr>
          <p:cNvPr id="26" name="Rounded Rectangle 25"/>
          <p:cNvSpPr/>
          <p:nvPr/>
        </p:nvSpPr>
        <p:spPr>
          <a:xfrm>
            <a:off x="4216278" y="5372622"/>
            <a:ext cx="2389369" cy="642570"/>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4">
                    <a:lumMod val="50000"/>
                  </a:schemeClr>
                </a:solidFill>
              </a:rPr>
              <a:t>לתצוגה מקדימה של נוסח ההסכם שיופק!</a:t>
            </a:r>
            <a:endParaRPr lang="he-IL" b="1" dirty="0">
              <a:solidFill>
                <a:schemeClr val="accent4">
                  <a:lumMod val="50000"/>
                </a:schemeClr>
              </a:solidFill>
            </a:endParaRPr>
          </a:p>
        </p:txBody>
      </p:sp>
      <p:sp>
        <p:nvSpPr>
          <p:cNvPr id="27" name="Rectangle 26"/>
          <p:cNvSpPr/>
          <p:nvPr/>
        </p:nvSpPr>
        <p:spPr>
          <a:xfrm>
            <a:off x="7493000" y="2394857"/>
            <a:ext cx="1712250" cy="264033"/>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8" name="Rectangle 27"/>
          <p:cNvSpPr/>
          <p:nvPr/>
        </p:nvSpPr>
        <p:spPr>
          <a:xfrm>
            <a:off x="7493000" y="2956487"/>
            <a:ext cx="2876364" cy="264033"/>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Rectangle 28"/>
          <p:cNvSpPr/>
          <p:nvPr/>
        </p:nvSpPr>
        <p:spPr>
          <a:xfrm>
            <a:off x="9385300" y="3673502"/>
            <a:ext cx="1117524" cy="264033"/>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0" name="Rectangle 29"/>
          <p:cNvSpPr/>
          <p:nvPr/>
        </p:nvSpPr>
        <p:spPr>
          <a:xfrm>
            <a:off x="7492999" y="3673502"/>
            <a:ext cx="1396007" cy="264033"/>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1" name="Rectangle 30"/>
          <p:cNvSpPr/>
          <p:nvPr/>
        </p:nvSpPr>
        <p:spPr>
          <a:xfrm>
            <a:off x="7492999" y="4379595"/>
            <a:ext cx="2474914" cy="264033"/>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2" name="Rectangle 31"/>
          <p:cNvSpPr/>
          <p:nvPr/>
        </p:nvSpPr>
        <p:spPr>
          <a:xfrm>
            <a:off x="7492998" y="5108589"/>
            <a:ext cx="2876365" cy="1216011"/>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3" name="Rectangle 32"/>
          <p:cNvSpPr/>
          <p:nvPr/>
        </p:nvSpPr>
        <p:spPr>
          <a:xfrm>
            <a:off x="1080613" y="3234436"/>
            <a:ext cx="2057906" cy="638824"/>
          </a:xfrm>
          <a:prstGeom prst="rect">
            <a:avLst/>
          </a:prstGeom>
          <a:solidFill>
            <a:schemeClr val="accent4">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rgbClr val="00B050"/>
                </a:solidFill>
              </a:rPr>
              <a:t>5000 ש"ח</a:t>
            </a:r>
            <a:endParaRPr lang="he-IL" sz="2800" b="1" dirty="0">
              <a:solidFill>
                <a:srgbClr val="00B050"/>
              </a:solidFill>
            </a:endParaRPr>
          </a:p>
        </p:txBody>
      </p:sp>
      <p:sp>
        <p:nvSpPr>
          <p:cNvPr id="34" name="TextBox 33"/>
          <p:cNvSpPr txBox="1"/>
          <p:nvPr/>
        </p:nvSpPr>
        <p:spPr>
          <a:xfrm>
            <a:off x="1080614" y="2658890"/>
            <a:ext cx="2103726" cy="369332"/>
          </a:xfrm>
          <a:prstGeom prst="rect">
            <a:avLst/>
          </a:prstGeom>
          <a:noFill/>
        </p:spPr>
        <p:txBody>
          <a:bodyPr wrap="square" rtlCol="1">
            <a:spAutoFit/>
          </a:bodyPr>
          <a:lstStyle/>
          <a:p>
            <a:r>
              <a:rPr lang="he-IL" dirty="0" smtClean="0"/>
              <a:t>סה"כ סכום להסכם:</a:t>
            </a:r>
            <a:endParaRPr lang="he-IL" dirty="0"/>
          </a:p>
        </p:txBody>
      </p:sp>
      <p:pic>
        <p:nvPicPr>
          <p:cNvPr id="4098" name="Picture 4" descr="Cquote2.sv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42875" cy="104775"/>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5" descr="Cquote3.sv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42875" cy="104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6325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6510"/>
          </a:xfrm>
        </p:spPr>
        <p:txBody>
          <a:bodyPr>
            <a:normAutofit/>
          </a:bodyPr>
          <a:lstStyle/>
          <a:p>
            <a:r>
              <a:rPr lang="he-IL" sz="3200" dirty="0" smtClean="0">
                <a:cs typeface="+mn-cs"/>
              </a:rPr>
              <a:t>תרומות מעשר כספים!</a:t>
            </a:r>
            <a:endParaRPr lang="he-IL" sz="3200" dirty="0">
              <a:cs typeface="+mn-cs"/>
            </a:endParaRPr>
          </a:p>
        </p:txBody>
      </p:sp>
      <p:sp>
        <p:nvSpPr>
          <p:cNvPr id="4" name="Rounded Rectangle 3"/>
          <p:cNvSpPr/>
          <p:nvPr/>
        </p:nvSpPr>
        <p:spPr>
          <a:xfrm>
            <a:off x="551329" y="1089213"/>
            <a:ext cx="11107271" cy="54326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6" name="Rounded Rectangle 5"/>
          <p:cNvSpPr/>
          <p:nvPr/>
        </p:nvSpPr>
        <p:spPr>
          <a:xfrm>
            <a:off x="1080613" y="4059771"/>
            <a:ext cx="2124636" cy="2059081"/>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400" b="1" dirty="0" smtClean="0">
                <a:solidFill>
                  <a:schemeClr val="accent4">
                    <a:lumMod val="50000"/>
                  </a:schemeClr>
                </a:solidFill>
              </a:rPr>
              <a:t>להעברת תרומת מעשר הכספים שלך לחץ כאן&gt;&gt;</a:t>
            </a:r>
            <a:endParaRPr lang="he-IL" sz="2400" b="1" dirty="0">
              <a:solidFill>
                <a:schemeClr val="accent4">
                  <a:lumMod val="50000"/>
                </a:schemeClr>
              </a:solidFill>
            </a:endParaRPr>
          </a:p>
        </p:txBody>
      </p:sp>
      <p:sp>
        <p:nvSpPr>
          <p:cNvPr id="7" name="Rounded Rectangle 6"/>
          <p:cNvSpPr/>
          <p:nvPr/>
        </p:nvSpPr>
        <p:spPr>
          <a:xfrm>
            <a:off x="1080613" y="1196250"/>
            <a:ext cx="9919522" cy="1221301"/>
          </a:xfrm>
          <a:prstGeom prst="roundRect">
            <a:avLst/>
          </a:prstGeom>
          <a:solidFill>
            <a:srgbClr val="92D050"/>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sz="1400" b="1" dirty="0" smtClean="0">
                <a:solidFill>
                  <a:schemeClr val="bg1"/>
                </a:solidFill>
              </a:rPr>
              <a:t>כידוע</a:t>
            </a:r>
            <a:r>
              <a:rPr lang="he-IL" sz="1400" b="1" dirty="0">
                <a:solidFill>
                  <a:schemeClr val="bg1"/>
                </a:solidFill>
              </a:rPr>
              <a:t>, יש מצווה להפריש מעשר מכל רווח שיש לאדם, וכפי שלמדו חכמים, מהפסוק (דברים יד, </a:t>
            </a:r>
            <a:r>
              <a:rPr lang="he-IL" sz="1400" b="1" dirty="0" err="1">
                <a:solidFill>
                  <a:schemeClr val="bg1"/>
                </a:solidFill>
              </a:rPr>
              <a:t>כב</a:t>
            </a:r>
            <a:r>
              <a:rPr lang="he-IL" sz="1400" b="1" dirty="0">
                <a:solidFill>
                  <a:schemeClr val="bg1"/>
                </a:solidFill>
              </a:rPr>
              <a:t>): "עַשֵּׂר תְּעַשֵּׂר אֵת כָּל תְּבוּאַת זַרְעֶךָ </a:t>
            </a:r>
            <a:r>
              <a:rPr lang="he-IL" sz="1400" b="1" dirty="0" err="1">
                <a:solidFill>
                  <a:schemeClr val="bg1"/>
                </a:solidFill>
              </a:rPr>
              <a:t>הַיֹּצֵא</a:t>
            </a:r>
            <a:r>
              <a:rPr lang="he-IL" sz="1400" b="1" dirty="0">
                <a:solidFill>
                  <a:schemeClr val="bg1"/>
                </a:solidFill>
              </a:rPr>
              <a:t> הַשָּׂדֶה שָׁנָה שָׁנָה". אמרו חז"ל (בספרי שם): אין לי אלא תבואת זרעך שחייב במעשר, אבל רווחים מריבית וסחורה וכל שאר רווחים מניין? תלמוד לומר "אֵת כָּל", שהיה יכול לומר הכתוב "את תבואתך" ולמה נאמר "אֵת כָּל", ללמדנו שצריך להפריש מעשר גם מריבית וסחורה ומכל דבר שאדם מרוויח בו</a:t>
            </a:r>
            <a:r>
              <a:rPr lang="he-IL" sz="1400" b="1" dirty="0" smtClean="0">
                <a:solidFill>
                  <a:schemeClr val="bg1"/>
                </a:solidFill>
              </a:rPr>
              <a:t>. וזהו </a:t>
            </a:r>
            <a:r>
              <a:rPr lang="he-IL" sz="1400" b="1" dirty="0">
                <a:solidFill>
                  <a:schemeClr val="bg1"/>
                </a:solidFill>
              </a:rPr>
              <a:t>שנדר יעקב אבינו בצאתו </a:t>
            </a:r>
            <a:r>
              <a:rPr lang="he-IL" sz="1400" b="1" dirty="0" err="1">
                <a:solidFill>
                  <a:schemeClr val="bg1"/>
                </a:solidFill>
              </a:rPr>
              <a:t>לחרן</a:t>
            </a:r>
            <a:r>
              <a:rPr lang="he-IL" sz="1400" b="1" dirty="0">
                <a:solidFill>
                  <a:schemeClr val="bg1"/>
                </a:solidFill>
              </a:rPr>
              <a:t>, שאם ה' יהיה </a:t>
            </a:r>
            <a:r>
              <a:rPr lang="he-IL" sz="1400" b="1" dirty="0" err="1">
                <a:solidFill>
                  <a:schemeClr val="bg1"/>
                </a:solidFill>
              </a:rPr>
              <a:t>עימו</a:t>
            </a:r>
            <a:r>
              <a:rPr lang="he-IL" sz="1400" b="1" dirty="0">
                <a:solidFill>
                  <a:schemeClr val="bg1"/>
                </a:solidFill>
              </a:rPr>
              <a:t> וישמור עליו </a:t>
            </a:r>
            <a:r>
              <a:rPr lang="he-IL" sz="1400" b="1" dirty="0" err="1">
                <a:solidFill>
                  <a:schemeClr val="bg1"/>
                </a:solidFill>
              </a:rPr>
              <a:t>ויתן</a:t>
            </a:r>
            <a:r>
              <a:rPr lang="he-IL" sz="1400" b="1" dirty="0">
                <a:solidFill>
                  <a:schemeClr val="bg1"/>
                </a:solidFill>
              </a:rPr>
              <a:t> לו לחם לאכול ובגד ללבוש - "כֹל אֲשֶׁר </a:t>
            </a:r>
            <a:r>
              <a:rPr lang="he-IL" sz="1400" b="1" dirty="0" err="1">
                <a:solidFill>
                  <a:schemeClr val="bg1"/>
                </a:solidFill>
              </a:rPr>
              <a:t>תִּתֶּן</a:t>
            </a:r>
            <a:r>
              <a:rPr lang="he-IL" sz="1400" b="1" dirty="0">
                <a:solidFill>
                  <a:schemeClr val="bg1"/>
                </a:solidFill>
              </a:rPr>
              <a:t> לִי עַשֵּׂר </a:t>
            </a:r>
            <a:r>
              <a:rPr lang="he-IL" sz="1400" b="1" dirty="0" err="1">
                <a:solidFill>
                  <a:schemeClr val="bg1"/>
                </a:solidFill>
              </a:rPr>
              <a:t>אֲעַשְּׂרֶנּו</a:t>
            </a:r>
            <a:r>
              <a:rPr lang="he-IL" sz="1400" b="1" dirty="0">
                <a:solidFill>
                  <a:schemeClr val="bg1"/>
                </a:solidFill>
              </a:rPr>
              <a:t>ּ לָךְ" (בראשית </a:t>
            </a:r>
            <a:r>
              <a:rPr lang="he-IL" sz="1400" b="1" dirty="0" err="1">
                <a:solidFill>
                  <a:schemeClr val="bg1"/>
                </a:solidFill>
              </a:rPr>
              <a:t>כח</a:t>
            </a:r>
            <a:r>
              <a:rPr lang="he-IL" sz="1400" b="1" dirty="0">
                <a:solidFill>
                  <a:schemeClr val="bg1"/>
                </a:solidFill>
              </a:rPr>
              <a:t>, </a:t>
            </a:r>
            <a:r>
              <a:rPr lang="he-IL" sz="1400" b="1" dirty="0" err="1">
                <a:solidFill>
                  <a:schemeClr val="bg1"/>
                </a:solidFill>
              </a:rPr>
              <a:t>כב</a:t>
            </a:r>
            <a:r>
              <a:rPr lang="he-IL" sz="1400" b="1" dirty="0">
                <a:solidFill>
                  <a:schemeClr val="bg1"/>
                </a:solidFill>
              </a:rPr>
              <a:t>). היינו יפריש מעשר לצדקה.</a:t>
            </a:r>
          </a:p>
        </p:txBody>
      </p:sp>
      <p:pic>
        <p:nvPicPr>
          <p:cNvPr id="164" name="תמונה 1" descr="G:\לקוחות\אייל גור\קרן נריה\basic\ניירת\וורד\images\בלאנק-1_0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003" y="173667"/>
            <a:ext cx="1007827" cy="749639"/>
          </a:xfrm>
          <a:prstGeom prst="rect">
            <a:avLst/>
          </a:prstGeom>
          <a:noFill/>
          <a:ln>
            <a:noFill/>
          </a:ln>
        </p:spPr>
      </p:pic>
      <p:sp>
        <p:nvSpPr>
          <p:cNvPr id="65" name="Rectangle 64"/>
          <p:cNvSpPr/>
          <p:nvPr/>
        </p:nvSpPr>
        <p:spPr>
          <a:xfrm>
            <a:off x="1080613" y="3234436"/>
            <a:ext cx="2057906" cy="638824"/>
          </a:xfrm>
          <a:prstGeom prst="rect">
            <a:avLst/>
          </a:prstGeom>
          <a:solidFill>
            <a:schemeClr val="accent4">
              <a:lumMod val="40000"/>
              <a:lumOff val="6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rgbClr val="00B050"/>
                </a:solidFill>
              </a:rPr>
              <a:t>1407 ₪</a:t>
            </a:r>
          </a:p>
        </p:txBody>
      </p:sp>
      <p:sp>
        <p:nvSpPr>
          <p:cNvPr id="69" name="TextBox 68"/>
          <p:cNvSpPr txBox="1"/>
          <p:nvPr/>
        </p:nvSpPr>
        <p:spPr>
          <a:xfrm>
            <a:off x="1080614" y="2658890"/>
            <a:ext cx="2103726" cy="369332"/>
          </a:xfrm>
          <a:prstGeom prst="rect">
            <a:avLst/>
          </a:prstGeom>
          <a:noFill/>
        </p:spPr>
        <p:txBody>
          <a:bodyPr wrap="square" rtlCol="1">
            <a:spAutoFit/>
          </a:bodyPr>
          <a:lstStyle/>
          <a:p>
            <a:r>
              <a:rPr lang="he-IL" dirty="0" smtClean="0"/>
              <a:t>סה"כ סכום לתרומה:</a:t>
            </a:r>
            <a:endParaRPr lang="he-IL" dirty="0"/>
          </a:p>
        </p:txBody>
      </p:sp>
      <p:sp>
        <p:nvSpPr>
          <p:cNvPr id="21" name="TextBox 20"/>
          <p:cNvSpPr txBox="1"/>
          <p:nvPr/>
        </p:nvSpPr>
        <p:spPr>
          <a:xfrm>
            <a:off x="3933372" y="2583458"/>
            <a:ext cx="7012084" cy="461665"/>
          </a:xfrm>
          <a:prstGeom prst="rect">
            <a:avLst/>
          </a:prstGeom>
          <a:noFill/>
        </p:spPr>
        <p:txBody>
          <a:bodyPr wrap="square" rtlCol="1">
            <a:spAutoFit/>
          </a:bodyPr>
          <a:lstStyle/>
          <a:p>
            <a:r>
              <a:rPr lang="he-IL" sz="2400" dirty="0" smtClean="0"/>
              <a:t>לביצוע תרומת מעשר כספים לתמיכה ישירה בעמלי תורה:</a:t>
            </a:r>
            <a:endParaRPr lang="he-IL" sz="2400" dirty="0"/>
          </a:p>
        </p:txBody>
      </p:sp>
      <p:sp>
        <p:nvSpPr>
          <p:cNvPr id="3" name="Rectangle 2"/>
          <p:cNvSpPr/>
          <p:nvPr/>
        </p:nvSpPr>
        <p:spPr>
          <a:xfrm>
            <a:off x="6681691" y="3257419"/>
            <a:ext cx="2106255" cy="6158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solidFill>
                  <a:schemeClr val="tx1"/>
                </a:solidFill>
              </a:rPr>
              <a:t>6750</a:t>
            </a:r>
            <a:endParaRPr lang="he-IL" sz="2000" dirty="0">
              <a:solidFill>
                <a:schemeClr val="tx1"/>
              </a:solidFill>
            </a:endParaRPr>
          </a:p>
        </p:txBody>
      </p:sp>
      <p:sp>
        <p:nvSpPr>
          <p:cNvPr id="24" name="Rounded Rectangle 23"/>
          <p:cNvSpPr/>
          <p:nvPr/>
        </p:nvSpPr>
        <p:spPr>
          <a:xfrm>
            <a:off x="9199801" y="3257418"/>
            <a:ext cx="2124636" cy="615841"/>
          </a:xfrm>
          <a:prstGeom prst="roundRect">
            <a:avLst/>
          </a:prstGeom>
          <a:solidFill>
            <a:schemeClr val="accent1">
              <a:lumMod val="75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bg1"/>
                </a:solidFill>
              </a:rPr>
              <a:t>הכנסתך נטו</a:t>
            </a:r>
            <a:endParaRPr lang="he-IL" sz="2800" b="1" dirty="0">
              <a:solidFill>
                <a:schemeClr val="bg1"/>
              </a:solidFill>
            </a:endParaRPr>
          </a:p>
        </p:txBody>
      </p:sp>
      <p:sp>
        <p:nvSpPr>
          <p:cNvPr id="25" name="Rectangle 24"/>
          <p:cNvSpPr/>
          <p:nvPr/>
        </p:nvSpPr>
        <p:spPr>
          <a:xfrm>
            <a:off x="6681691" y="4055505"/>
            <a:ext cx="2106255" cy="61584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a:solidFill>
                  <a:schemeClr val="tx1"/>
                </a:solidFill>
              </a:rPr>
              <a:t>7320</a:t>
            </a:r>
          </a:p>
        </p:txBody>
      </p:sp>
      <p:sp>
        <p:nvSpPr>
          <p:cNvPr id="26" name="Rounded Rectangle 25"/>
          <p:cNvSpPr/>
          <p:nvPr/>
        </p:nvSpPr>
        <p:spPr>
          <a:xfrm>
            <a:off x="9199801" y="4055504"/>
            <a:ext cx="2124636" cy="615841"/>
          </a:xfrm>
          <a:prstGeom prst="roundRect">
            <a:avLst/>
          </a:prstGeom>
          <a:solidFill>
            <a:schemeClr val="accent1">
              <a:lumMod val="75000"/>
            </a:schemeClr>
          </a:soli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bg1"/>
                </a:solidFill>
              </a:rPr>
              <a:t>הכנסת בן/בת הזוג נטו</a:t>
            </a:r>
            <a:endParaRPr lang="he-IL" b="1" dirty="0">
              <a:solidFill>
                <a:schemeClr val="bg1"/>
              </a:solidFill>
            </a:endParaRPr>
          </a:p>
        </p:txBody>
      </p:sp>
      <p:sp>
        <p:nvSpPr>
          <p:cNvPr id="27" name="Rounded Rectangle 26"/>
          <p:cNvSpPr/>
          <p:nvPr/>
        </p:nvSpPr>
        <p:spPr>
          <a:xfrm>
            <a:off x="3606234" y="5310789"/>
            <a:ext cx="2124636" cy="739588"/>
          </a:xfrm>
          <a:prstGeom prst="roundRect">
            <a:avLst/>
          </a:prstGeom>
          <a:gradFill flip="none" rotWithShape="1">
            <a:gsLst>
              <a:gs pos="0">
                <a:srgbClr val="FFC000"/>
              </a:gs>
              <a:gs pos="52000">
                <a:schemeClr val="accent4">
                  <a:lumMod val="53000"/>
                  <a:lumOff val="47000"/>
                </a:schemeClr>
              </a:gs>
              <a:gs pos="100000">
                <a:srgbClr val="FFC000">
                  <a:shade val="100000"/>
                  <a:satMod val="115000"/>
                </a:srgbClr>
              </a:gs>
            </a:gsLst>
            <a:lin ang="6600000" scaled="0"/>
            <a:tileRect/>
          </a:gradFill>
          <a:effectLst>
            <a:outerShdw blurRad="330200" dist="76200" dir="2700000" algn="tl" rotWithShape="0">
              <a:prstClr val="black">
                <a:alpha val="3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800" b="1" dirty="0" smtClean="0">
                <a:solidFill>
                  <a:schemeClr val="accent4">
                    <a:lumMod val="50000"/>
                  </a:schemeClr>
                </a:solidFill>
              </a:rPr>
              <a:t>חשב</a:t>
            </a:r>
            <a:endParaRPr lang="he-IL" sz="2800" b="1" dirty="0">
              <a:solidFill>
                <a:schemeClr val="accent4">
                  <a:lumMod val="50000"/>
                </a:schemeClr>
              </a:solidFill>
            </a:endParaRPr>
          </a:p>
        </p:txBody>
      </p:sp>
      <p:sp>
        <p:nvSpPr>
          <p:cNvPr id="28" name="TextBox 27"/>
          <p:cNvSpPr txBox="1"/>
          <p:nvPr/>
        </p:nvSpPr>
        <p:spPr>
          <a:xfrm>
            <a:off x="6131856" y="3299710"/>
            <a:ext cx="448235" cy="523220"/>
          </a:xfrm>
          <a:prstGeom prst="rect">
            <a:avLst/>
          </a:prstGeom>
          <a:noFill/>
        </p:spPr>
        <p:txBody>
          <a:bodyPr wrap="square" rtlCol="1">
            <a:spAutoFit/>
          </a:bodyPr>
          <a:lstStyle/>
          <a:p>
            <a:r>
              <a:rPr lang="he-IL" sz="2800" dirty="0" smtClean="0"/>
              <a:t>₪</a:t>
            </a:r>
          </a:p>
        </p:txBody>
      </p:sp>
      <p:sp>
        <p:nvSpPr>
          <p:cNvPr id="29" name="TextBox 28"/>
          <p:cNvSpPr txBox="1"/>
          <p:nvPr/>
        </p:nvSpPr>
        <p:spPr>
          <a:xfrm>
            <a:off x="6131856" y="4101814"/>
            <a:ext cx="448236" cy="523220"/>
          </a:xfrm>
          <a:prstGeom prst="rect">
            <a:avLst/>
          </a:prstGeom>
          <a:noFill/>
        </p:spPr>
        <p:txBody>
          <a:bodyPr wrap="square" rtlCol="1">
            <a:spAutoFit/>
          </a:bodyPr>
          <a:lstStyle/>
          <a:p>
            <a:r>
              <a:rPr lang="he-IL" sz="2800" dirty="0" smtClean="0"/>
              <a:t>₪</a:t>
            </a:r>
          </a:p>
        </p:txBody>
      </p:sp>
      <p:sp>
        <p:nvSpPr>
          <p:cNvPr id="17" name="TextBox 16"/>
          <p:cNvSpPr txBox="1"/>
          <p:nvPr/>
        </p:nvSpPr>
        <p:spPr>
          <a:xfrm>
            <a:off x="6131856" y="4995391"/>
            <a:ext cx="4276168" cy="461665"/>
          </a:xfrm>
          <a:prstGeom prst="rect">
            <a:avLst/>
          </a:prstGeom>
          <a:noFill/>
        </p:spPr>
        <p:txBody>
          <a:bodyPr wrap="square" rtlCol="1">
            <a:spAutoFit/>
          </a:bodyPr>
          <a:lstStyle/>
          <a:p>
            <a:pPr algn="r"/>
            <a:r>
              <a:rPr lang="he-IL" sz="2400" dirty="0" smtClean="0"/>
              <a:t>תמיכה בעמלי תורה (</a:t>
            </a:r>
            <a:r>
              <a:rPr lang="he-IL" sz="2400" b="1" dirty="0" smtClean="0">
                <a:solidFill>
                  <a:srgbClr val="00B050"/>
                </a:solidFill>
              </a:rPr>
              <a:t>תוספת 5%</a:t>
            </a:r>
            <a:r>
              <a:rPr lang="he-IL" sz="2400" dirty="0" smtClean="0"/>
              <a:t>)</a:t>
            </a:r>
            <a:endParaRPr lang="he-IL" sz="2400" dirty="0" smtClean="0"/>
          </a:p>
        </p:txBody>
      </p:sp>
      <p:sp>
        <p:nvSpPr>
          <p:cNvPr id="18" name="TextBox 17"/>
          <p:cNvSpPr txBox="1"/>
          <p:nvPr/>
        </p:nvSpPr>
        <p:spPr>
          <a:xfrm>
            <a:off x="6131856" y="5534924"/>
            <a:ext cx="4276168" cy="461665"/>
          </a:xfrm>
          <a:prstGeom prst="rect">
            <a:avLst/>
          </a:prstGeom>
          <a:noFill/>
        </p:spPr>
        <p:txBody>
          <a:bodyPr wrap="square" rtlCol="1">
            <a:spAutoFit/>
          </a:bodyPr>
          <a:lstStyle/>
          <a:p>
            <a:pPr algn="r"/>
            <a:r>
              <a:rPr lang="he-IL" sz="2400" dirty="0" smtClean="0"/>
              <a:t>צדקה לנזקקים        (</a:t>
            </a:r>
            <a:r>
              <a:rPr lang="he-IL" sz="2400" b="1" dirty="0">
                <a:solidFill>
                  <a:srgbClr val="00B050"/>
                </a:solidFill>
              </a:rPr>
              <a:t>תוספת </a:t>
            </a:r>
            <a:r>
              <a:rPr lang="he-IL" sz="2400" b="1" dirty="0">
                <a:solidFill>
                  <a:srgbClr val="00B050"/>
                </a:solidFill>
              </a:rPr>
              <a:t>5%</a:t>
            </a:r>
            <a:r>
              <a:rPr lang="he-IL" sz="2400" dirty="0" smtClean="0"/>
              <a:t>)</a:t>
            </a:r>
            <a:endParaRPr lang="he-IL" sz="2400" dirty="0" smtClean="0"/>
          </a:p>
        </p:txBody>
      </p:sp>
      <p:sp>
        <p:nvSpPr>
          <p:cNvPr id="5" name="Rectangle 4"/>
          <p:cNvSpPr/>
          <p:nvPr/>
        </p:nvSpPr>
        <p:spPr>
          <a:xfrm>
            <a:off x="10744200" y="5089311"/>
            <a:ext cx="255935" cy="255935"/>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Rectangle 21"/>
          <p:cNvSpPr/>
          <p:nvPr/>
        </p:nvSpPr>
        <p:spPr>
          <a:xfrm>
            <a:off x="10744200" y="5647006"/>
            <a:ext cx="255935" cy="255935"/>
          </a:xfrm>
          <a:prstGeom prst="rect">
            <a:avLst/>
          </a:prstGeom>
          <a:solidFill>
            <a:schemeClr val="bg1"/>
          </a:solidFill>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932287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4027</TotalTime>
  <Words>1639</Words>
  <Application>Microsoft Office PowerPoint</Application>
  <PresentationFormat>Widescreen</PresentationFormat>
  <Paragraphs>456</Paragraphs>
  <Slides>17</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הקרן המרכזית לתמיכה בעולם התורה של הציונות הדתית</vt:lpstr>
      <vt:lpstr>PowerPoint Presentation</vt:lpstr>
      <vt:lpstr>PowerPoint Presentation</vt:lpstr>
      <vt:lpstr>מערכת התרומות למלגות</vt:lpstr>
      <vt:lpstr>מערכת התרומות למלגות</vt:lpstr>
      <vt:lpstr>מערכת התרומות למלגות</vt:lpstr>
      <vt:lpstr>יששכר וזבולון</vt:lpstr>
      <vt:lpstr>יששכר וזבולון</vt:lpstr>
      <vt:lpstr>תרומות מעשר כספים!</vt:lpstr>
      <vt:lpstr>תורמים בשמחה! חווה שמחה? זה הזמן לשמח אחרים!</vt:lpstr>
      <vt:lpstr>תרומה להולדת הבן/הבת</vt:lpstr>
      <vt:lpstr>מערכת התרומות למלגות</vt:lpstr>
      <vt:lpstr>שקוף – מערכת המידע השקופה על התרומות שלכם!</vt:lpstr>
      <vt:lpstr>פירוט תרומות והעברות לישיבה ספציפית</vt:lpstr>
      <vt:lpstr>פרויקטים ייחודים להנצחות בעולם התורה הציוני</vt:lpstr>
      <vt:lpstr>פרויקטים ייחודים להנצחות בעולם התורה הציוני</vt:lpstr>
      <vt:lpstr>קרן הלוואות למוסדות</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ilan consult</dc:creator>
  <cp:lastModifiedBy>ilan consult</cp:lastModifiedBy>
  <cp:revision>251</cp:revision>
  <dcterms:created xsi:type="dcterms:W3CDTF">2015-05-20T11:07:31Z</dcterms:created>
  <dcterms:modified xsi:type="dcterms:W3CDTF">2015-06-15T04:16:20Z</dcterms:modified>
</cp:coreProperties>
</file>